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3716000" cy="24387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5F3"/>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987"/>
  </p:normalViewPr>
  <p:slideViewPr>
    <p:cSldViewPr snapToGrid="0">
      <p:cViewPr>
        <p:scale>
          <a:sx n="100" d="100"/>
          <a:sy n="100" d="100"/>
        </p:scale>
        <p:origin x="0" y="-11936"/>
      </p:cViewPr>
      <p:guideLst>
        <p:guide orient="horz" pos="7681"/>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BD88B-9363-6044-A6B5-8613C9180774}" type="datetimeFigureOut">
              <a:rPr lang="en-US" smtClean="0"/>
              <a:pPr/>
              <a:t>1/4/19</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C3606-4188-E746-B67D-EE5CC76A8295}" type="slidenum">
              <a:rPr lang="en-US" smtClean="0"/>
              <a:pPr/>
              <a:t>‹#›</a:t>
            </a:fld>
            <a:endParaRPr lang="en-US"/>
          </a:p>
        </p:txBody>
      </p:sp>
    </p:spTree>
    <p:extLst>
      <p:ext uri="{BB962C8B-B14F-4D97-AF65-F5344CB8AC3E}">
        <p14:creationId xmlns:p14="http://schemas.microsoft.com/office/powerpoint/2010/main" val="13177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C3606-4188-E746-B67D-EE5CC76A8295}" type="slidenum">
              <a:rPr lang="en-US" smtClean="0"/>
              <a:pPr/>
              <a:t>1</a:t>
            </a:fld>
            <a:endParaRPr lang="en-US"/>
          </a:p>
        </p:txBody>
      </p:sp>
    </p:spTree>
    <p:extLst>
      <p:ext uri="{BB962C8B-B14F-4D97-AF65-F5344CB8AC3E}">
        <p14:creationId xmlns:p14="http://schemas.microsoft.com/office/powerpoint/2010/main" val="76453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1144"/>
            <a:ext cx="11658600" cy="8490350"/>
          </a:xfrm>
        </p:spPr>
        <p:txBody>
          <a:bodyPr anchor="b"/>
          <a:lstStyle>
            <a:lvl1pPr algn="ctr">
              <a:defRPr sz="9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14500" y="12808914"/>
            <a:ext cx="10287000" cy="5887920"/>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pic>
        <p:nvPicPr>
          <p:cNvPr id="9" name="Immagine 8">
            <a:extLst>
              <a:ext uri="{FF2B5EF4-FFF2-40B4-BE49-F238E27FC236}">
                <a16:creationId xmlns:mc="http://schemas.openxmlformats.org/markup-compatibility/2006" xmlns:mv="urn:schemas-microsoft-com:mac:vml" xmlns="" xmlns:a16="http://schemas.microsoft.com/office/drawing/2014/main" id="{CE085F17-505B-422F-89CC-FE095735C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716000" cy="1273761"/>
          </a:xfrm>
          <a:prstGeom prst="rect">
            <a:avLst/>
          </a:prstGeom>
        </p:spPr>
      </p:pic>
    </p:spTree>
    <p:extLst>
      <p:ext uri="{BB962C8B-B14F-4D97-AF65-F5344CB8AC3E}">
        <p14:creationId xmlns:p14="http://schemas.microsoft.com/office/powerpoint/2010/main" val="11047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85033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391"/>
            <a:ext cx="2957513" cy="206670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6" y="1298391"/>
            <a:ext cx="8701088" cy="2066700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71979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77704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35832" y="6079865"/>
            <a:ext cx="11830050" cy="10144386"/>
          </a:xfrm>
        </p:spPr>
        <p:txBody>
          <a:bodyPr anchor="b"/>
          <a:lstStyle>
            <a:lvl1pPr>
              <a:defRPr sz="9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35832" y="16320221"/>
            <a:ext cx="11830050" cy="5334693"/>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24A790E-A274-42B0-8658-706C4C1F5FAE}" type="datetimeFigureOut">
              <a:rPr lang="it-IT" smtClean="0"/>
              <a:pPr/>
              <a:t>04/01/19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89159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6491956"/>
            <a:ext cx="5829300" cy="154734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943725" y="6491956"/>
            <a:ext cx="5829300" cy="154734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45036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396"/>
            <a:ext cx="11830050" cy="471372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4763" y="5978247"/>
            <a:ext cx="5802510"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4" name="Content Placeholder 3"/>
          <p:cNvSpPr>
            <a:spLocks noGrp="1"/>
          </p:cNvSpPr>
          <p:nvPr>
            <p:ph sz="half" idx="2"/>
          </p:nvPr>
        </p:nvSpPr>
        <p:spPr>
          <a:xfrm>
            <a:off x="944763" y="8908093"/>
            <a:ext cx="5802510" cy="13102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943726" y="5978247"/>
            <a:ext cx="5831087"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6" name="Content Placeholder 5"/>
          <p:cNvSpPr>
            <a:spLocks noGrp="1"/>
          </p:cNvSpPr>
          <p:nvPr>
            <p:ph sz="quarter" idx="4"/>
          </p:nvPr>
        </p:nvSpPr>
        <p:spPr>
          <a:xfrm>
            <a:off x="6943726" y="8908093"/>
            <a:ext cx="5831087" cy="13102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4A790E-A274-42B0-8658-706C4C1F5FAE}" type="datetimeFigureOut">
              <a:rPr lang="it-IT" smtClean="0"/>
              <a:pPr/>
              <a:t>04/01/19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414276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24A790E-A274-42B0-8658-706C4C1F5FAE}" type="datetimeFigureOut">
              <a:rPr lang="it-IT" smtClean="0"/>
              <a:pPr/>
              <a:t>04/01/19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18143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790E-A274-42B0-8658-706C4C1F5FAE}" type="datetimeFigureOut">
              <a:rPr lang="it-IT" smtClean="0"/>
              <a:pPr/>
              <a:t>04/01/19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348933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812"/>
            <a:ext cx="4423767" cy="5690341"/>
          </a:xfrm>
        </p:spPr>
        <p:txBody>
          <a:bodyPr anchor="b"/>
          <a:lstStyle>
            <a:lvl1pPr>
              <a:defRPr sz="4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831087" y="3511307"/>
            <a:ext cx="6943725" cy="1733070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44762"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2289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812"/>
            <a:ext cx="4423767" cy="5690341"/>
          </a:xfrm>
        </p:spPr>
        <p:txBody>
          <a:bodyPr anchor="b"/>
          <a:lstStyle>
            <a:lvl1pPr>
              <a:defRPr sz="4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831087" y="3511307"/>
            <a:ext cx="6943725" cy="1733070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44762"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24A790E-A274-42B0-8658-706C4C1F5FAE}" type="datetimeFigureOut">
              <a:rPr lang="it-IT" smtClean="0"/>
              <a:pPr/>
              <a:t>04/01/19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152873-0477-486A-9F23-EC1E1ECF0CDA}" type="slidenum">
              <a:rPr lang="it-IT" smtClean="0"/>
              <a:pPr/>
              <a:t>‹#›</a:t>
            </a:fld>
            <a:endParaRPr lang="it-IT"/>
          </a:p>
        </p:txBody>
      </p:sp>
    </p:spTree>
    <p:extLst>
      <p:ext uri="{BB962C8B-B14F-4D97-AF65-F5344CB8AC3E}">
        <p14:creationId xmlns:p14="http://schemas.microsoft.com/office/powerpoint/2010/main" val="837363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396"/>
            <a:ext cx="11830050" cy="471372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2975" y="6491956"/>
            <a:ext cx="11830050" cy="154734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42975" y="22603304"/>
            <a:ext cx="3086100" cy="1298391"/>
          </a:xfrm>
          <a:prstGeom prst="rect">
            <a:avLst/>
          </a:prstGeom>
        </p:spPr>
        <p:txBody>
          <a:bodyPr vert="horz" lIns="91440" tIns="45720" rIns="91440" bIns="45720" rtlCol="0" anchor="ctr"/>
          <a:lstStyle>
            <a:lvl1pPr algn="l">
              <a:defRPr sz="1800">
                <a:solidFill>
                  <a:schemeClr val="tx1">
                    <a:tint val="75000"/>
                  </a:schemeClr>
                </a:solidFill>
              </a:defRPr>
            </a:lvl1pPr>
          </a:lstStyle>
          <a:p>
            <a:fld id="{224A790E-A274-42B0-8658-706C4C1F5FAE}" type="datetimeFigureOut">
              <a:rPr lang="it-IT" smtClean="0"/>
              <a:pPr/>
              <a:t>04/01/19</a:t>
            </a:fld>
            <a:endParaRPr lang="it-IT"/>
          </a:p>
        </p:txBody>
      </p:sp>
      <p:sp>
        <p:nvSpPr>
          <p:cNvPr id="5" name="Footer Placeholder 4"/>
          <p:cNvSpPr>
            <a:spLocks noGrp="1"/>
          </p:cNvSpPr>
          <p:nvPr>
            <p:ph type="ftr" sz="quarter" idx="3"/>
          </p:nvPr>
        </p:nvSpPr>
        <p:spPr>
          <a:xfrm>
            <a:off x="4543425" y="22603304"/>
            <a:ext cx="4629150" cy="129839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686925" y="22603304"/>
            <a:ext cx="3086100" cy="1298391"/>
          </a:xfrm>
          <a:prstGeom prst="rect">
            <a:avLst/>
          </a:prstGeom>
        </p:spPr>
        <p:txBody>
          <a:bodyPr vert="horz" lIns="91440" tIns="45720" rIns="91440" bIns="45720" rtlCol="0" anchor="ctr"/>
          <a:lstStyle>
            <a:lvl1pPr algn="r">
              <a:defRPr sz="1800">
                <a:solidFill>
                  <a:schemeClr val="tx1">
                    <a:tint val="75000"/>
                  </a:schemeClr>
                </a:solidFill>
              </a:defRPr>
            </a:lvl1pPr>
          </a:lstStyle>
          <a:p>
            <a:fld id="{31152873-0477-486A-9F23-EC1E1ECF0CDA}" type="slidenum">
              <a:rPr lang="it-IT" smtClean="0"/>
              <a:pPr/>
              <a:t>‹#›</a:t>
            </a:fld>
            <a:endParaRPr lang="it-IT"/>
          </a:p>
        </p:txBody>
      </p:sp>
    </p:spTree>
    <p:extLst>
      <p:ext uri="{BB962C8B-B14F-4D97-AF65-F5344CB8AC3E}">
        <p14:creationId xmlns:p14="http://schemas.microsoft.com/office/powerpoint/2010/main" val="210936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4775" y="2266949"/>
            <a:ext cx="12122620" cy="2143125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mc="http://schemas.openxmlformats.org/markup-compatibility/2006" xmlns:mv="urn:schemas-microsoft-com:mac:vml" xmlns="" xmlns:a16="http://schemas.microsoft.com/office/drawing/2014/main" id="{8E47BA3C-98D0-4C04-B18F-E81085FBB97D}"/>
              </a:ext>
            </a:extLst>
          </p:cNvPr>
          <p:cNvSpPr>
            <a:spLocks noGrp="1"/>
          </p:cNvSpPr>
          <p:nvPr>
            <p:ph type="ctrTitle"/>
          </p:nvPr>
        </p:nvSpPr>
        <p:spPr>
          <a:xfrm>
            <a:off x="815611" y="2266590"/>
            <a:ext cx="12122620" cy="1586594"/>
          </a:xfrm>
          <a:ln>
            <a:solidFill>
              <a:srgbClr val="002060"/>
            </a:solidFill>
          </a:ln>
        </p:spPr>
        <p:txBody>
          <a:bodyPr anchor="t">
            <a:noAutofit/>
          </a:bodyPr>
          <a:lstStyle/>
          <a:p>
            <a:r>
              <a:rPr lang="en-GB" sz="2800" b="1" dirty="0" smtClean="0">
                <a:solidFill>
                  <a:schemeClr val="accent1">
                    <a:lumMod val="75000"/>
                  </a:schemeClr>
                </a:solidFill>
                <a:latin typeface="Arial" charset="0"/>
              </a:rPr>
              <a:t>Cost-effectiveness of the Lindsay Leg Club model of care for people suffering from problems of the lower limb and leg ulceration</a:t>
            </a:r>
            <a:r>
              <a:rPr lang="en-GB" sz="3200" dirty="0" smtClean="0">
                <a:solidFill>
                  <a:srgbClr val="000000"/>
                </a:solidFill>
                <a:latin typeface="Arial" charset="0"/>
              </a:rPr>
              <a:t/>
            </a:r>
            <a:br>
              <a:rPr lang="en-GB" sz="3200" dirty="0" smtClean="0">
                <a:solidFill>
                  <a:srgbClr val="000000"/>
                </a:solidFill>
                <a:latin typeface="Arial" charset="0"/>
              </a:rPr>
            </a:br>
            <a:r>
              <a:rPr lang="en-GB" sz="2000" dirty="0">
                <a:solidFill>
                  <a:srgbClr val="000000"/>
                </a:solidFill>
                <a:latin typeface="Arial" charset="0"/>
              </a:rPr>
              <a:t>Ellie Lindsay, OBE FQNI, </a:t>
            </a:r>
            <a:r>
              <a:rPr lang="en-GB" sz="2000" dirty="0" smtClean="0">
                <a:solidFill>
                  <a:srgbClr val="000000"/>
                </a:solidFill>
                <a:latin typeface="Arial" charset="0"/>
              </a:rPr>
              <a:t>Visiting </a:t>
            </a:r>
            <a:r>
              <a:rPr lang="en-GB" sz="2000" dirty="0">
                <a:solidFill>
                  <a:srgbClr val="000000"/>
                </a:solidFill>
                <a:latin typeface="Arial" charset="0"/>
              </a:rPr>
              <a:t>Fellow, Queensland University of Technology</a:t>
            </a:r>
            <a:r>
              <a:rPr lang="en-GB" sz="2000" dirty="0" smtClean="0">
                <a:solidFill>
                  <a:srgbClr val="000000"/>
                </a:solidFill>
                <a:latin typeface="Arial" charset="0"/>
              </a:rPr>
              <a:t> </a:t>
            </a:r>
            <a:br>
              <a:rPr lang="en-GB" sz="2000" dirty="0" smtClean="0">
                <a:solidFill>
                  <a:srgbClr val="000000"/>
                </a:solidFill>
                <a:latin typeface="Arial" charset="0"/>
              </a:rPr>
            </a:br>
            <a:r>
              <a:rPr lang="en-GB" sz="2000" dirty="0" smtClean="0">
                <a:solidFill>
                  <a:srgbClr val="000000"/>
                </a:solidFill>
                <a:latin typeface="Arial" charset="0"/>
              </a:rPr>
              <a:t>and Joan-</a:t>
            </a:r>
            <a:r>
              <a:rPr lang="en-GB" sz="2000" dirty="0" err="1" smtClean="0">
                <a:solidFill>
                  <a:srgbClr val="000000"/>
                </a:solidFill>
                <a:latin typeface="Arial" charset="0"/>
              </a:rPr>
              <a:t>Enric</a:t>
            </a:r>
            <a:r>
              <a:rPr lang="en-GB" sz="2000" dirty="0" smtClean="0">
                <a:solidFill>
                  <a:srgbClr val="000000"/>
                </a:solidFill>
                <a:latin typeface="Arial" charset="0"/>
              </a:rPr>
              <a:t> </a:t>
            </a:r>
            <a:r>
              <a:rPr lang="en-GB" sz="2000" dirty="0" err="1">
                <a:solidFill>
                  <a:srgbClr val="000000"/>
                </a:solidFill>
                <a:latin typeface="Arial" charset="0"/>
              </a:rPr>
              <a:t>Torra</a:t>
            </a:r>
            <a:r>
              <a:rPr lang="en-GB" sz="2000" dirty="0">
                <a:solidFill>
                  <a:srgbClr val="000000"/>
                </a:solidFill>
                <a:latin typeface="Arial" charset="0"/>
              </a:rPr>
              <a:t> </a:t>
            </a:r>
            <a:r>
              <a:rPr lang="en-GB" sz="2000" dirty="0" smtClean="0">
                <a:solidFill>
                  <a:srgbClr val="000000"/>
                </a:solidFill>
                <a:latin typeface="Arial" charset="0"/>
              </a:rPr>
              <a:t>PhD, University of Lleida</a:t>
            </a:r>
            <a:r>
              <a:rPr lang="en-GB" sz="2000" dirty="0">
                <a:solidFill>
                  <a:srgbClr val="000000"/>
                </a:solidFill>
                <a:latin typeface="Arial" charset="0"/>
              </a:rPr>
              <a:t>, Spain </a:t>
            </a:r>
            <a:r>
              <a:rPr lang="en-GB" sz="300" dirty="0">
                <a:solidFill>
                  <a:srgbClr val="000000"/>
                </a:solidFill>
                <a:latin typeface="Arial" charset="0"/>
              </a:rPr>
              <a:t/>
            </a:r>
            <a:br>
              <a:rPr lang="en-GB" sz="300" dirty="0">
                <a:solidFill>
                  <a:srgbClr val="000000"/>
                </a:solidFill>
                <a:latin typeface="Arial" charset="0"/>
              </a:rPr>
            </a:br>
            <a:endParaRPr lang="en-GB" altLang="en-US" sz="2000" b="1" dirty="0">
              <a:latin typeface="Arial" charset="0"/>
              <a:ea typeface="Arial" charset="0"/>
              <a:cs typeface="Arial" charset="0"/>
            </a:endParaRPr>
          </a:p>
        </p:txBody>
      </p:sp>
      <p:sp>
        <p:nvSpPr>
          <p:cNvPr id="7" name="Text Box 19"/>
          <p:cNvSpPr txBox="1">
            <a:spLocks noChangeArrowheads="1"/>
          </p:cNvSpPr>
          <p:nvPr/>
        </p:nvSpPr>
        <p:spPr bwMode="auto">
          <a:xfrm>
            <a:off x="865478" y="7674371"/>
            <a:ext cx="5848349" cy="400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smtClean="0">
                <a:solidFill>
                  <a:schemeClr val="accent1">
                    <a:lumMod val="75000"/>
                  </a:schemeClr>
                </a:solidFill>
                <a:latin typeface="Arial" charset="0"/>
              </a:rPr>
              <a:t>Background </a:t>
            </a:r>
          </a:p>
          <a:p>
            <a:pPr algn="just">
              <a:spcAft>
                <a:spcPts val="2400"/>
              </a:spcAft>
              <a:buNone/>
            </a:pPr>
            <a:r>
              <a:rPr lang="en-AU" sz="1300" dirty="0" smtClean="0">
                <a:solidFill>
                  <a:srgbClr val="000000"/>
                </a:solidFill>
                <a:latin typeface="Arial" charset="0"/>
              </a:rPr>
              <a:t>A major challenge in a world where populations are ageing is in finding meaningful ways for people to experience good quality of life while continuing to participate in and contribute to society. We understand the human and financial costs of living longer, and the increased likelihood of living with one or more chronic diseases. Of those diseases, chronic wounds often go unnoticed, but they represent a significant burden to individuals and global healthcare systems.</a:t>
            </a:r>
          </a:p>
          <a:p>
            <a:pPr algn="just">
              <a:spcAft>
                <a:spcPts val="1200"/>
              </a:spcAft>
              <a:buNone/>
            </a:pPr>
            <a:r>
              <a:rPr lang="en-AU" sz="1300" dirty="0" smtClean="0">
                <a:solidFill>
                  <a:srgbClr val="000000"/>
                </a:solidFill>
                <a:latin typeface="Arial" charset="0"/>
              </a:rPr>
              <a:t>With </a:t>
            </a:r>
            <a:r>
              <a:rPr lang="en-AU" sz="1300" dirty="0">
                <a:solidFill>
                  <a:srgbClr val="000000"/>
                </a:solidFill>
                <a:latin typeface="Arial" charset="0"/>
              </a:rPr>
              <a:t>a financial cost to the UK’s NHS of almost £5.3 billion </a:t>
            </a:r>
            <a:r>
              <a:rPr lang="en-AU" sz="1300" dirty="0" smtClean="0">
                <a:solidFill>
                  <a:srgbClr val="000000"/>
                </a:solidFill>
                <a:latin typeface="Arial" charset="0"/>
              </a:rPr>
              <a:t>annually </a:t>
            </a:r>
            <a:r>
              <a:rPr lang="en-AU" sz="1300" dirty="0">
                <a:solidFill>
                  <a:srgbClr val="000000"/>
                </a:solidFill>
                <a:latin typeface="Arial" charset="0"/>
              </a:rPr>
              <a:t>the individual costs are also considerable. </a:t>
            </a:r>
            <a:r>
              <a:rPr lang="en-AU" sz="1300" dirty="0" smtClean="0">
                <a:solidFill>
                  <a:srgbClr val="000000"/>
                </a:solidFill>
                <a:latin typeface="Arial" charset="0"/>
              </a:rPr>
              <a:t>Those </a:t>
            </a:r>
            <a:r>
              <a:rPr lang="en-AU" sz="1300" dirty="0">
                <a:solidFill>
                  <a:srgbClr val="000000"/>
                </a:solidFill>
                <a:latin typeface="Arial" charset="0"/>
              </a:rPr>
              <a:t>costs include the social stigma, pain and uncertainty attached to problems of the lower limb and leg ulceration. Leg ulcers are a major subset of chronic wounds and frequently lead to clinical depression, social isolation, a marked deterioration in overall quality of life and poor clinical outcomes. Many individuals have lived with open wounds for many years. They have been through endless cycles of healing and breakdown, with each cycle lasting many weeks or months. </a:t>
            </a:r>
            <a:r>
              <a:rPr lang="en-AU" sz="1300" dirty="0" smtClean="0">
                <a:solidFill>
                  <a:srgbClr val="000000"/>
                </a:solidFill>
                <a:latin typeface="Arial" charset="0"/>
              </a:rPr>
              <a:t>Those </a:t>
            </a:r>
            <a:r>
              <a:rPr lang="en-AU" sz="1300" dirty="0">
                <a:solidFill>
                  <a:srgbClr val="000000"/>
                </a:solidFill>
                <a:latin typeface="Arial" charset="0"/>
              </a:rPr>
              <a:t>factors can contribute to depression, loss of esteem and self-neglect. </a:t>
            </a:r>
          </a:p>
        </p:txBody>
      </p:sp>
      <p:sp>
        <p:nvSpPr>
          <p:cNvPr id="13" name="Rectangle 63"/>
          <p:cNvSpPr>
            <a:spLocks noChangeArrowheads="1"/>
          </p:cNvSpPr>
          <p:nvPr/>
        </p:nvSpPr>
        <p:spPr bwMode="auto">
          <a:xfrm>
            <a:off x="7009227" y="13867202"/>
            <a:ext cx="5754964"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buFontTx/>
              <a:buNone/>
            </a:pPr>
            <a:r>
              <a:rPr lang="en-GB" altLang="en-US" sz="2100" b="1" dirty="0" smtClean="0">
                <a:solidFill>
                  <a:srgbClr val="2F5597"/>
                </a:solidFill>
                <a:latin typeface="Arial" charset="0"/>
                <a:ea typeface="Arial" charset="0"/>
                <a:cs typeface="Arial" charset="0"/>
              </a:rPr>
              <a:t>Discussion</a:t>
            </a:r>
          </a:p>
          <a:p>
            <a:pPr algn="just">
              <a:spcBef>
                <a:spcPct val="0"/>
              </a:spcBef>
              <a:spcAft>
                <a:spcPts val="600"/>
              </a:spcAft>
              <a:buFontTx/>
              <a:buNone/>
            </a:pPr>
            <a:r>
              <a:rPr lang="en-GB" sz="1300" dirty="0">
                <a:solidFill>
                  <a:srgbClr val="000000"/>
                </a:solidFill>
                <a:latin typeface="Arial" charset="0"/>
                <a:ea typeface="Arial" charset="0"/>
                <a:cs typeface="Arial" charset="0"/>
              </a:rPr>
              <a:t>The field of wound management raises some interesting questions about modern society, the way that western </a:t>
            </a:r>
            <a:r>
              <a:rPr lang="en-GB" sz="1300" dirty="0" smtClean="0">
                <a:solidFill>
                  <a:srgbClr val="000000"/>
                </a:solidFill>
                <a:latin typeface="Arial" charset="0"/>
                <a:ea typeface="Arial" charset="0"/>
                <a:cs typeface="Arial" charset="0"/>
              </a:rPr>
              <a:t>health care </a:t>
            </a:r>
            <a:r>
              <a:rPr lang="en-GB" sz="1300" dirty="0">
                <a:solidFill>
                  <a:srgbClr val="000000"/>
                </a:solidFill>
                <a:latin typeface="Arial" charset="0"/>
                <a:ea typeface="Arial" charset="0"/>
                <a:cs typeface="Arial" charset="0"/>
              </a:rPr>
              <a:t>is currently delivered and to what extent a reliance on our medical model of care alone can be sustained. In some ways the huge advances in medical science have made us victims of their success, as they have occurred during a period of great social change where the emphasis on the extended family for providing </a:t>
            </a:r>
            <a:r>
              <a:rPr lang="en-GB" sz="1300" dirty="0" smtClean="0">
                <a:solidFill>
                  <a:srgbClr val="000000"/>
                </a:solidFill>
                <a:latin typeface="Arial" charset="0"/>
                <a:ea typeface="Arial" charset="0"/>
                <a:cs typeface="Arial" charset="0"/>
              </a:rPr>
              <a:t>long-term </a:t>
            </a:r>
            <a:r>
              <a:rPr lang="en-GB" sz="1300" dirty="0">
                <a:solidFill>
                  <a:srgbClr val="000000"/>
                </a:solidFill>
                <a:latin typeface="Arial" charset="0"/>
                <a:ea typeface="Arial" charset="0"/>
                <a:cs typeface="Arial" charset="0"/>
              </a:rPr>
              <a:t>holistic care has been replaced by a reliance on the</a:t>
            </a:r>
            <a:r>
              <a:rPr lang="en-GB" sz="1300" dirty="0" smtClean="0">
                <a:solidFill>
                  <a:srgbClr val="000000"/>
                </a:solidFill>
                <a:latin typeface="Arial" charset="0"/>
                <a:ea typeface="Arial" charset="0"/>
                <a:cs typeface="Arial" charset="0"/>
              </a:rPr>
              <a:t> State </a:t>
            </a:r>
            <a:r>
              <a:rPr lang="en-GB" sz="1300" dirty="0">
                <a:solidFill>
                  <a:srgbClr val="000000"/>
                </a:solidFill>
                <a:latin typeface="Arial" charset="0"/>
                <a:ea typeface="Arial" charset="0"/>
                <a:cs typeface="Arial" charset="0"/>
              </a:rPr>
              <a:t>and the clinical services that it provides.</a:t>
            </a:r>
            <a:r>
              <a:rPr lang="en-GB" sz="1300" dirty="0" smtClean="0">
                <a:latin typeface="Arial" charset="0"/>
                <a:ea typeface="Arial" charset="0"/>
                <a:cs typeface="Arial" charset="0"/>
              </a:rPr>
              <a:t> </a:t>
            </a:r>
            <a:endParaRPr lang="en-GB" sz="1300" dirty="0" smtClean="0">
              <a:solidFill>
                <a:srgbClr val="000000"/>
              </a:solidFill>
              <a:latin typeface="Arial" charset="0"/>
              <a:ea typeface="Arial" charset="0"/>
              <a:cs typeface="Arial" charset="0"/>
            </a:endParaRPr>
          </a:p>
          <a:p>
            <a:pPr algn="just">
              <a:spcAft>
                <a:spcPts val="600"/>
              </a:spcAft>
              <a:buNone/>
            </a:pPr>
            <a:r>
              <a:rPr lang="en-GB" sz="1300" dirty="0" smtClean="0">
                <a:solidFill>
                  <a:srgbClr val="000000"/>
                </a:solidFill>
                <a:latin typeface="Arial" charset="0"/>
                <a:ea typeface="Arial" charset="0"/>
                <a:cs typeface="Arial" charset="0"/>
              </a:rPr>
              <a:t>A ‘model </a:t>
            </a:r>
            <a:r>
              <a:rPr lang="en-GB" sz="1300" dirty="0">
                <a:solidFill>
                  <a:srgbClr val="000000"/>
                </a:solidFill>
                <a:latin typeface="Arial" charset="0"/>
                <a:ea typeface="Arial" charset="0"/>
                <a:cs typeface="Arial" charset="0"/>
              </a:rPr>
              <a:t>of </a:t>
            </a:r>
            <a:r>
              <a:rPr lang="en-GB" sz="1300" dirty="0" smtClean="0">
                <a:solidFill>
                  <a:srgbClr val="000000"/>
                </a:solidFill>
                <a:latin typeface="Arial" charset="0"/>
                <a:ea typeface="Arial" charset="0"/>
                <a:cs typeface="Arial" charset="0"/>
              </a:rPr>
              <a:t>care’ </a:t>
            </a:r>
            <a:r>
              <a:rPr lang="en-GB" sz="1300" dirty="0">
                <a:solidFill>
                  <a:srgbClr val="000000"/>
                </a:solidFill>
                <a:latin typeface="Arial" charset="0"/>
                <a:ea typeface="Arial" charset="0"/>
                <a:cs typeface="Arial" charset="0"/>
              </a:rPr>
              <a:t>broadly defines the way that health services are </a:t>
            </a:r>
            <a:r>
              <a:rPr lang="en-GB" sz="1300" dirty="0" smtClean="0">
                <a:solidFill>
                  <a:srgbClr val="000000"/>
                </a:solidFill>
                <a:latin typeface="Arial" charset="0"/>
                <a:ea typeface="Arial" charset="0"/>
                <a:cs typeface="Arial" charset="0"/>
              </a:rPr>
              <a:t>delivered.  </a:t>
            </a:r>
            <a:r>
              <a:rPr lang="en-GB" sz="1300" dirty="0">
                <a:solidFill>
                  <a:srgbClr val="000000"/>
                </a:solidFill>
                <a:latin typeface="Arial" charset="0"/>
                <a:ea typeface="Arial" charset="0"/>
                <a:cs typeface="Arial" charset="0"/>
              </a:rPr>
              <a:t>T</a:t>
            </a:r>
            <a:r>
              <a:rPr lang="en-GB" sz="1300" dirty="0" smtClean="0">
                <a:solidFill>
                  <a:srgbClr val="000000"/>
                </a:solidFill>
                <a:latin typeface="Arial" charset="0"/>
                <a:ea typeface="Arial" charset="0"/>
                <a:cs typeface="Arial" charset="0"/>
              </a:rPr>
              <a:t>he </a:t>
            </a:r>
            <a:r>
              <a:rPr lang="en-GB" sz="1300" dirty="0">
                <a:solidFill>
                  <a:srgbClr val="000000"/>
                </a:solidFill>
                <a:latin typeface="Arial" charset="0"/>
                <a:ea typeface="Arial" charset="0"/>
                <a:cs typeface="Arial" charset="0"/>
              </a:rPr>
              <a:t>medical model, which prevails today, is one that is </a:t>
            </a:r>
            <a:r>
              <a:rPr lang="en-GB" sz="1300" dirty="0" smtClean="0">
                <a:solidFill>
                  <a:srgbClr val="000000"/>
                </a:solidFill>
                <a:latin typeface="Arial" charset="0"/>
                <a:ea typeface="Arial" charset="0"/>
                <a:cs typeface="Arial" charset="0"/>
              </a:rPr>
              <a:t>focused </a:t>
            </a:r>
            <a:r>
              <a:rPr lang="en-GB" sz="1300" dirty="0">
                <a:solidFill>
                  <a:srgbClr val="000000"/>
                </a:solidFill>
                <a:latin typeface="Arial" charset="0"/>
                <a:ea typeface="Arial" charset="0"/>
                <a:cs typeface="Arial" charset="0"/>
              </a:rPr>
              <a:t>on the diagnosis and treatment of disease. A social model of care attempts to address the broader influences on health. Its focus</a:t>
            </a:r>
            <a:r>
              <a:rPr lang="en-GB" sz="1300" dirty="0" smtClean="0">
                <a:solidFill>
                  <a:srgbClr val="000000"/>
                </a:solidFill>
                <a:latin typeface="Arial" charset="0"/>
                <a:ea typeface="Arial" charset="0"/>
                <a:cs typeface="Arial" charset="0"/>
              </a:rPr>
              <a:t> is </a:t>
            </a:r>
            <a:r>
              <a:rPr lang="en-GB" sz="1300" dirty="0">
                <a:solidFill>
                  <a:srgbClr val="000000"/>
                </a:solidFill>
                <a:latin typeface="Arial" charset="0"/>
                <a:ea typeface="Arial" charset="0"/>
                <a:cs typeface="Arial" charset="0"/>
              </a:rPr>
              <a:t>on social, cultural, environmental and economic factors as opposed to just disease and injury. </a:t>
            </a:r>
          </a:p>
          <a:p>
            <a:pPr algn="just">
              <a:spcAft>
                <a:spcPts val="600"/>
              </a:spcAft>
              <a:buNone/>
            </a:pPr>
            <a:r>
              <a:rPr lang="en-GB" sz="1300" dirty="0">
                <a:latin typeface="Arial" charset="0"/>
                <a:ea typeface="Arial" charset="0"/>
                <a:cs typeface="Arial" charset="0"/>
              </a:rPr>
              <a:t>Building an evidence base is one of the key priorities for the Leg Club model as </a:t>
            </a:r>
            <a:r>
              <a:rPr lang="en-GB" sz="1300" dirty="0" smtClean="0">
                <a:latin typeface="Arial" charset="0"/>
                <a:ea typeface="Arial" charset="0"/>
                <a:cs typeface="Arial" charset="0"/>
              </a:rPr>
              <a:t>that </a:t>
            </a:r>
            <a:r>
              <a:rPr lang="en-GB" sz="1300" dirty="0">
                <a:latin typeface="Arial" charset="0"/>
                <a:ea typeface="Arial" charset="0"/>
                <a:cs typeface="Arial" charset="0"/>
              </a:rPr>
              <a:t>demonstrates to the clinician and NHS provider how basic digital information-sharing can provide evidence and bring change within a Leg Club. Currently, we are now starting to obtain good evidence since the introduction of digital technology within the Leg Club network.</a:t>
            </a:r>
            <a:r>
              <a:rPr lang="en-GB" sz="1300" dirty="0" smtClean="0">
                <a:latin typeface="Arial" charset="0"/>
                <a:ea typeface="Arial" charset="0"/>
                <a:cs typeface="Arial" charset="0"/>
              </a:rPr>
              <a:t> </a:t>
            </a:r>
            <a:endParaRPr lang="en-GB" sz="1300" dirty="0">
              <a:solidFill>
                <a:srgbClr val="000000"/>
              </a:solidFill>
              <a:latin typeface="Arial" charset="0"/>
              <a:ea typeface="Arial" charset="0"/>
              <a:cs typeface="Arial" charset="0"/>
            </a:endParaRPr>
          </a:p>
          <a:p>
            <a:pPr algn="just">
              <a:spcAft>
                <a:spcPts val="600"/>
              </a:spcAft>
              <a:buNone/>
            </a:pPr>
            <a:r>
              <a:rPr lang="en-GB" sz="1300" dirty="0" smtClean="0">
                <a:solidFill>
                  <a:srgbClr val="000000"/>
                </a:solidFill>
                <a:latin typeface="Arial" charset="0"/>
                <a:ea typeface="Arial" charset="0"/>
                <a:cs typeface="Arial" charset="0"/>
              </a:rPr>
              <a:t>Social prescribing models of care have been shown to be effective in several complex therapeutic areas. Th</a:t>
            </a:r>
            <a:r>
              <a:rPr lang="en-GB" sz="1300" dirty="0" smtClean="0">
                <a:latin typeface="Arial" charset="0"/>
                <a:ea typeface="Arial" charset="0"/>
                <a:cs typeface="Arial" charset="0"/>
              </a:rPr>
              <a:t>e ethos of the social Leg Club Model is to encourage wellness rather than treat illness in all age groups. By encouraging people to be fully involved in their treatment provides real motivation to individuals who are living with chronic wounds and find the experience of visiting the Leg Club is wholly positive. </a:t>
            </a:r>
            <a:endParaRPr lang="en-GB" altLang="en-US" sz="1300" dirty="0" smtClean="0">
              <a:latin typeface="Arial" charset="0"/>
              <a:ea typeface="Arial" charset="0"/>
              <a:cs typeface="Arial" charset="0"/>
            </a:endParaRPr>
          </a:p>
        </p:txBody>
      </p:sp>
      <p:sp>
        <p:nvSpPr>
          <p:cNvPr id="14" name="Rectangle 30"/>
          <p:cNvSpPr>
            <a:spLocks noChangeArrowheads="1"/>
          </p:cNvSpPr>
          <p:nvPr/>
        </p:nvSpPr>
        <p:spPr bwMode="auto">
          <a:xfrm>
            <a:off x="6713827" y="7718318"/>
            <a:ext cx="6132294"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smtClean="0">
                <a:solidFill>
                  <a:srgbClr val="2F5597"/>
                </a:solidFill>
                <a:latin typeface="Arial" charset="0"/>
                <a:ea typeface="Arial" charset="0"/>
                <a:cs typeface="Arial" charset="0"/>
              </a:rPr>
              <a:t>Method</a:t>
            </a:r>
            <a:r>
              <a:rPr lang="en-GB" altLang="en-US" sz="2100" b="1" dirty="0" smtClean="0">
                <a:latin typeface="Arial" charset="0"/>
                <a:ea typeface="Arial" charset="0"/>
                <a:cs typeface="Arial" charset="0"/>
              </a:rPr>
              <a:t>  </a:t>
            </a:r>
          </a:p>
          <a:p>
            <a:pPr algn="just">
              <a:spcAft>
                <a:spcPts val="1200"/>
              </a:spcAft>
              <a:buFontTx/>
              <a:buNone/>
            </a:pPr>
            <a:r>
              <a:rPr lang="en-GB" sz="1300" dirty="0" smtClean="0">
                <a:latin typeface="Arial" charset="0"/>
                <a:ea typeface="Arial" charset="0"/>
                <a:cs typeface="Arial" charset="0"/>
              </a:rPr>
              <a:t>With </a:t>
            </a:r>
            <a:r>
              <a:rPr lang="en-GB" sz="1300" dirty="0">
                <a:latin typeface="Arial" charset="0"/>
                <a:ea typeface="Arial" charset="0"/>
                <a:cs typeface="Arial" charset="0"/>
              </a:rPr>
              <a:t>the increased exposure of the Leg Club model comes the greater need to demonstrate its </a:t>
            </a:r>
            <a:r>
              <a:rPr lang="en-GB" sz="1300" dirty="0" smtClean="0">
                <a:latin typeface="Arial" charset="0"/>
                <a:ea typeface="Arial" charset="0"/>
                <a:cs typeface="Arial" charset="0"/>
              </a:rPr>
              <a:t>effectiveness. The </a:t>
            </a:r>
            <a:r>
              <a:rPr lang="en-GB" sz="1300" dirty="0">
                <a:latin typeface="Arial" charset="0"/>
                <a:ea typeface="Arial" charset="0"/>
                <a:cs typeface="Arial" charset="0"/>
              </a:rPr>
              <a:t>Foundation is now focusing on producing evidence in outcomes, recurrence and </a:t>
            </a:r>
            <a:r>
              <a:rPr lang="en-GB" sz="1300" dirty="0" smtClean="0">
                <a:latin typeface="Arial" charset="0"/>
                <a:ea typeface="Arial" charset="0"/>
                <a:cs typeface="Arial" charset="0"/>
              </a:rPr>
              <a:t>cost-effectiveness. </a:t>
            </a:r>
            <a:endParaRPr lang="en-GB" sz="1300" dirty="0" smtClean="0">
              <a:solidFill>
                <a:srgbClr val="000000"/>
              </a:solidFill>
              <a:latin typeface="Arial" charset="0"/>
              <a:ea typeface="Arial" charset="0"/>
              <a:cs typeface="Arial" charset="0"/>
            </a:endParaRPr>
          </a:p>
          <a:p>
            <a:pPr algn="just">
              <a:spcAft>
                <a:spcPts val="1200"/>
              </a:spcAft>
              <a:buFontTx/>
              <a:buNone/>
            </a:pPr>
            <a:r>
              <a:rPr lang="en-GB" sz="1300" dirty="0" smtClean="0">
                <a:solidFill>
                  <a:srgbClr val="000000"/>
                </a:solidFill>
                <a:latin typeface="Arial" charset="0"/>
                <a:ea typeface="Arial" charset="0"/>
                <a:cs typeface="Arial" charset="0"/>
              </a:rPr>
              <a:t>One of the Foundation’s </a:t>
            </a:r>
            <a:r>
              <a:rPr lang="en-GB" sz="1300" dirty="0">
                <a:solidFill>
                  <a:srgbClr val="000000"/>
                </a:solidFill>
                <a:latin typeface="Arial" charset="0"/>
                <a:ea typeface="Arial" charset="0"/>
                <a:cs typeface="Arial" charset="0"/>
              </a:rPr>
              <a:t>key </a:t>
            </a:r>
            <a:r>
              <a:rPr lang="en-GB" sz="1300" dirty="0" smtClean="0">
                <a:solidFill>
                  <a:srgbClr val="000000"/>
                </a:solidFill>
                <a:latin typeface="Arial" charset="0"/>
                <a:ea typeface="Arial" charset="0"/>
                <a:cs typeface="Arial" charset="0"/>
              </a:rPr>
              <a:t>priorities is </a:t>
            </a:r>
            <a:r>
              <a:rPr lang="en-GB" sz="1300" dirty="0">
                <a:solidFill>
                  <a:srgbClr val="000000"/>
                </a:solidFill>
                <a:latin typeface="Arial" charset="0"/>
                <a:ea typeface="Arial" charset="0"/>
                <a:cs typeface="Arial" charset="0"/>
              </a:rPr>
              <a:t>to reassure clinicians and demonstrate to them and their NHS provider how basic digital Leg Club </a:t>
            </a:r>
            <a:r>
              <a:rPr lang="en-GB" sz="1300" dirty="0" smtClean="0">
                <a:solidFill>
                  <a:srgbClr val="000000"/>
                </a:solidFill>
                <a:latin typeface="Arial" charset="0"/>
                <a:ea typeface="Arial" charset="0"/>
                <a:cs typeface="Arial" charset="0"/>
              </a:rPr>
              <a:t>information-sharing </a:t>
            </a:r>
            <a:r>
              <a:rPr lang="en-GB" sz="1300" dirty="0">
                <a:solidFill>
                  <a:srgbClr val="000000"/>
                </a:solidFill>
                <a:latin typeface="Arial" charset="0"/>
                <a:ea typeface="Arial" charset="0"/>
                <a:cs typeface="Arial" charset="0"/>
              </a:rPr>
              <a:t>services can really transform lower limb </a:t>
            </a:r>
            <a:r>
              <a:rPr lang="en-GB" sz="1300" dirty="0" smtClean="0">
                <a:solidFill>
                  <a:srgbClr val="000000"/>
                </a:solidFill>
                <a:latin typeface="Arial" charset="0"/>
                <a:ea typeface="Arial" charset="0"/>
                <a:cs typeface="Arial" charset="0"/>
              </a:rPr>
              <a:t>health care</a:t>
            </a:r>
            <a:r>
              <a:rPr lang="en-GB" sz="1300" dirty="0">
                <a:solidFill>
                  <a:srgbClr val="000000"/>
                </a:solidFill>
                <a:latin typeface="Arial" charset="0"/>
                <a:ea typeface="Arial" charset="0"/>
                <a:cs typeface="Arial" charset="0"/>
              </a:rPr>
              <a:t> in a positive </a:t>
            </a:r>
            <a:r>
              <a:rPr lang="en-GB" sz="1300" dirty="0" smtClean="0">
                <a:solidFill>
                  <a:srgbClr val="000000"/>
                </a:solidFill>
                <a:latin typeface="Arial" charset="0"/>
                <a:ea typeface="Arial" charset="0"/>
                <a:cs typeface="Arial" charset="0"/>
              </a:rPr>
              <a:t>way. To</a:t>
            </a:r>
            <a:r>
              <a:rPr lang="en-GB" sz="1300" dirty="0" smtClean="0">
                <a:latin typeface="Arial" charset="0"/>
                <a:ea typeface="Arial" charset="0"/>
                <a:cs typeface="Arial" charset="0"/>
              </a:rPr>
              <a:t> </a:t>
            </a:r>
            <a:r>
              <a:rPr lang="en-GB" sz="1300" dirty="0">
                <a:latin typeface="Arial" charset="0"/>
                <a:ea typeface="Arial" charset="0"/>
                <a:cs typeface="Arial" charset="0"/>
              </a:rPr>
              <a:t>help ensure the implementation is successful and how best to get value from the Leg Club data system a training process is currently underway with the clinical and volunteer teams. Also, along with a data visual element process flow diagram and process charts, the revamped Leg Club eLearning package now has a link to the data </a:t>
            </a:r>
            <a:r>
              <a:rPr lang="en-GB" sz="1300" dirty="0" smtClean="0">
                <a:latin typeface="Arial" charset="0"/>
                <a:ea typeface="Arial" charset="0"/>
                <a:cs typeface="Arial" charset="0"/>
              </a:rPr>
              <a:t>training.</a:t>
            </a:r>
            <a:endParaRPr lang="en-GB" sz="1300" dirty="0" smtClean="0">
              <a:solidFill>
                <a:srgbClr val="000000"/>
              </a:solidFill>
              <a:latin typeface="Arial" charset="0"/>
              <a:ea typeface="Arial" charset="0"/>
              <a:cs typeface="Arial" charset="0"/>
            </a:endParaRPr>
          </a:p>
          <a:p>
            <a:pPr algn="just">
              <a:buNone/>
            </a:pPr>
            <a:r>
              <a:rPr lang="en-GB" sz="1300" dirty="0" smtClean="0">
                <a:latin typeface="Arial" charset="0"/>
                <a:ea typeface="Arial" charset="0"/>
                <a:cs typeface="Arial" charset="0"/>
              </a:rPr>
              <a:t>A </a:t>
            </a:r>
            <a:r>
              <a:rPr lang="en-GB" sz="1300" dirty="0">
                <a:latin typeface="Arial" charset="0"/>
                <a:ea typeface="Arial" charset="0"/>
                <a:cs typeface="Arial" charset="0"/>
              </a:rPr>
              <a:t>trial was undertaken at </a:t>
            </a:r>
            <a:r>
              <a:rPr lang="en-GB" sz="1300" dirty="0" smtClean="0">
                <a:latin typeface="Arial" charset="0"/>
                <a:ea typeface="Arial" charset="0"/>
                <a:cs typeface="Arial" charset="0"/>
              </a:rPr>
              <a:t>Thetford </a:t>
            </a:r>
            <a:r>
              <a:rPr lang="en-GB" sz="1300" dirty="0">
                <a:latin typeface="Arial" charset="0"/>
                <a:ea typeface="Arial" charset="0"/>
                <a:cs typeface="Arial" charset="0"/>
              </a:rPr>
              <a:t>Leg Club to debug and refine the process. In response to user feedback, efficiency and quality of results was undertaken with the next phase of automatic error checking for data introduced and manually entered into a database. </a:t>
            </a:r>
          </a:p>
          <a:p>
            <a:pPr>
              <a:buNone/>
            </a:pPr>
            <a:endParaRPr lang="en-GB" sz="1300" dirty="0">
              <a:solidFill>
                <a:srgbClr val="000000"/>
              </a:solidFill>
              <a:latin typeface="Arial" charset="0"/>
              <a:ea typeface="Arial" charset="0"/>
              <a:cs typeface="Arial" charset="0"/>
            </a:endParaRPr>
          </a:p>
          <a:p>
            <a:endParaRPr lang="en-GB" sz="1300" dirty="0">
              <a:solidFill>
                <a:srgbClr val="000000"/>
              </a:solidFill>
              <a:latin typeface="Arial" charset="0"/>
              <a:ea typeface="Arial" charset="0"/>
              <a:cs typeface="Arial" charset="0"/>
            </a:endParaRPr>
          </a:p>
        </p:txBody>
      </p:sp>
      <p:sp>
        <p:nvSpPr>
          <p:cNvPr id="15" name="Text Box 11"/>
          <p:cNvSpPr txBox="1">
            <a:spLocks noChangeArrowheads="1"/>
          </p:cNvSpPr>
          <p:nvPr/>
        </p:nvSpPr>
        <p:spPr bwMode="auto">
          <a:xfrm>
            <a:off x="847274" y="13860244"/>
            <a:ext cx="6076893" cy="544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a:solidFill>
                  <a:srgbClr val="2F5597"/>
                </a:solidFill>
                <a:latin typeface="Arial" charset="0"/>
                <a:ea typeface="Arial" charset="0"/>
                <a:cs typeface="Arial" charset="0"/>
              </a:rPr>
              <a:t>Results </a:t>
            </a:r>
            <a:r>
              <a:rPr lang="en-US" altLang="en-US" sz="2100" dirty="0">
                <a:latin typeface="Arial" charset="0"/>
              </a:rPr>
              <a:t> </a:t>
            </a:r>
            <a:endParaRPr lang="en-GB" altLang="en-US" sz="2100" dirty="0">
              <a:latin typeface="Arial" charset="0"/>
            </a:endParaRPr>
          </a:p>
          <a:p>
            <a:pPr algn="just">
              <a:spcAft>
                <a:spcPts val="1200"/>
              </a:spcAft>
              <a:buFontTx/>
              <a:buNone/>
            </a:pPr>
            <a:r>
              <a:rPr lang="en-GB" sz="1300" dirty="0" smtClean="0">
                <a:latin typeface="Arial" charset="0"/>
                <a:ea typeface="Arial" charset="0"/>
                <a:cs typeface="Arial" charset="0"/>
              </a:rPr>
              <a:t>Since </a:t>
            </a:r>
            <a:r>
              <a:rPr lang="en-GB" sz="1300" dirty="0">
                <a:latin typeface="Arial" charset="0"/>
                <a:ea typeface="Arial" charset="0"/>
                <a:cs typeface="Arial" charset="0"/>
              </a:rPr>
              <a:t>the inception of the Leg Clubs there have been two priorities in the research arena. The first is that documentation should always be completed, which has in fact been the case. The second is that effectiveness should be examined</a:t>
            </a:r>
            <a:r>
              <a:rPr lang="en-GB" sz="1300" dirty="0" smtClean="0">
                <a:latin typeface="Arial" charset="0"/>
                <a:ea typeface="Arial" charset="0"/>
                <a:cs typeface="Arial" charset="0"/>
              </a:rPr>
              <a:t> in terms of not </a:t>
            </a:r>
            <a:r>
              <a:rPr lang="en-GB" sz="1300" dirty="0">
                <a:latin typeface="Arial" charset="0"/>
                <a:ea typeface="Arial" charset="0"/>
                <a:cs typeface="Arial" charset="0"/>
              </a:rPr>
              <a:t>only</a:t>
            </a:r>
            <a:r>
              <a:rPr lang="en-GB" sz="1300" dirty="0" smtClean="0">
                <a:latin typeface="Arial" charset="0"/>
                <a:ea typeface="Arial" charset="0"/>
                <a:cs typeface="Arial" charset="0"/>
              </a:rPr>
              <a:t> clinical </a:t>
            </a:r>
            <a:r>
              <a:rPr lang="en-GB" sz="1300" dirty="0">
                <a:latin typeface="Arial" charset="0"/>
                <a:ea typeface="Arial" charset="0"/>
                <a:cs typeface="Arial" charset="0"/>
              </a:rPr>
              <a:t>outcomes but</a:t>
            </a:r>
            <a:r>
              <a:rPr lang="en-GB" sz="1300" dirty="0" smtClean="0">
                <a:latin typeface="Arial" charset="0"/>
                <a:ea typeface="Arial" charset="0"/>
                <a:cs typeface="Arial" charset="0"/>
              </a:rPr>
              <a:t> also member </a:t>
            </a:r>
            <a:r>
              <a:rPr lang="en-GB" sz="1300" dirty="0">
                <a:latin typeface="Arial" charset="0"/>
                <a:ea typeface="Arial" charset="0"/>
                <a:cs typeface="Arial" charset="0"/>
              </a:rPr>
              <a:t>(patient) satisfaction, quality of </a:t>
            </a:r>
            <a:r>
              <a:rPr lang="en-GB" sz="1300" dirty="0" smtClean="0">
                <a:latin typeface="Arial" charset="0"/>
                <a:ea typeface="Arial" charset="0"/>
                <a:cs typeface="Arial" charset="0"/>
              </a:rPr>
              <a:t>life, wellbeing </a:t>
            </a:r>
            <a:r>
              <a:rPr lang="en-GB" sz="1300" dirty="0">
                <a:latin typeface="Arial" charset="0"/>
                <a:ea typeface="Arial" charset="0"/>
                <a:cs typeface="Arial" charset="0"/>
              </a:rPr>
              <a:t>and cost-effectiveness</a:t>
            </a:r>
            <a:r>
              <a:rPr lang="en-GB" sz="1300" dirty="0" smtClean="0">
                <a:latin typeface="Arial" charset="0"/>
                <a:ea typeface="Arial" charset="0"/>
                <a:cs typeface="Arial" charset="0"/>
              </a:rPr>
              <a:t>.</a:t>
            </a:r>
          </a:p>
          <a:p>
            <a:pPr algn="just">
              <a:spcAft>
                <a:spcPts val="1200"/>
              </a:spcAft>
              <a:buFontTx/>
              <a:buNone/>
            </a:pPr>
            <a:r>
              <a:rPr lang="en-GB" sz="1300" dirty="0">
                <a:latin typeface="Arial" charset="0"/>
                <a:ea typeface="Arial" charset="0"/>
                <a:cs typeface="Arial" charset="0"/>
              </a:rPr>
              <a:t>The majority of healed ulcers within the Leg Club network achieve healing within 2 months. At the beginning of 2014, the Leg Club network initiated a new outcomes data entry and reporting </a:t>
            </a:r>
            <a:r>
              <a:rPr lang="en-GB" sz="1300" dirty="0" smtClean="0">
                <a:latin typeface="Arial" charset="0"/>
                <a:ea typeface="Arial" charset="0"/>
                <a:cs typeface="Arial" charset="0"/>
              </a:rPr>
              <a:t>system. </a:t>
            </a:r>
            <a:r>
              <a:rPr lang="en-GB" sz="1300" dirty="0">
                <a:latin typeface="Arial" charset="0"/>
                <a:ea typeface="Arial" charset="0"/>
                <a:cs typeface="Arial" charset="0"/>
              </a:rPr>
              <a:t>Wound progression was examined using accurate reports from the system pertaining to 3,124 members attending 10 Leg Clubs during the second half of 2015. </a:t>
            </a:r>
            <a:r>
              <a:rPr lang="en-GB" sz="1300" dirty="0" smtClean="0">
                <a:latin typeface="Arial" charset="0"/>
                <a:ea typeface="Arial" charset="0"/>
                <a:cs typeface="Arial" charset="0"/>
              </a:rPr>
              <a:t>During that </a:t>
            </a:r>
            <a:r>
              <a:rPr lang="en-GB" sz="1300" dirty="0">
                <a:latin typeface="Arial" charset="0"/>
                <a:ea typeface="Arial" charset="0"/>
                <a:cs typeface="Arial" charset="0"/>
              </a:rPr>
              <a:t>period, 4,311 legs underwent treatment, with the remainder currently in the well leg (healed but continuously monitored phase). More recent reports from the top 20 Leg Clubs in the period 1st October 2016 to 31st March 2017 (exceeding half of all members in the network) </a:t>
            </a:r>
            <a:r>
              <a:rPr lang="en-GB" sz="1300" dirty="0" smtClean="0">
                <a:latin typeface="Arial" charset="0"/>
                <a:ea typeface="Arial" charset="0"/>
                <a:cs typeface="Arial" charset="0"/>
              </a:rPr>
              <a:t>confirmed </a:t>
            </a:r>
            <a:r>
              <a:rPr lang="en-GB" sz="1300" dirty="0">
                <a:latin typeface="Arial" charset="0"/>
                <a:ea typeface="Arial" charset="0"/>
                <a:cs typeface="Arial" charset="0"/>
              </a:rPr>
              <a:t>that 64% of all healed ulcers achieved healing within 12 weeks.</a:t>
            </a:r>
            <a:r>
              <a:rPr lang="en-GB" sz="1300" dirty="0" smtClean="0">
                <a:latin typeface="Arial" charset="0"/>
                <a:ea typeface="Arial" charset="0"/>
                <a:cs typeface="Arial" charset="0"/>
              </a:rPr>
              <a:t> </a:t>
            </a:r>
          </a:p>
          <a:p>
            <a:pPr algn="just">
              <a:buNone/>
            </a:pPr>
            <a:r>
              <a:rPr lang="en-GB" sz="1300" dirty="0" smtClean="0">
                <a:solidFill>
                  <a:srgbClr val="000000"/>
                </a:solidFill>
                <a:latin typeface="Arial" charset="0"/>
                <a:ea typeface="Arial" charset="0"/>
                <a:cs typeface="Arial" charset="0"/>
              </a:rPr>
              <a:t>Recent </a:t>
            </a:r>
            <a:r>
              <a:rPr lang="en-GB" sz="1300" dirty="0">
                <a:solidFill>
                  <a:srgbClr val="000000"/>
                </a:solidFill>
                <a:latin typeface="Arial" charset="0"/>
                <a:ea typeface="Arial" charset="0"/>
                <a:cs typeface="Arial" charset="0"/>
              </a:rPr>
              <a:t>research </a:t>
            </a:r>
            <a:r>
              <a:rPr lang="en-GB" sz="1300" dirty="0" smtClean="0">
                <a:solidFill>
                  <a:srgbClr val="000000"/>
                </a:solidFill>
                <a:latin typeface="Arial" charset="0"/>
                <a:ea typeface="Arial" charset="0"/>
                <a:cs typeface="Arial" charset="0"/>
              </a:rPr>
              <a:t>demonstrating </a:t>
            </a:r>
            <a:r>
              <a:rPr lang="en-GB" sz="1300" dirty="0">
                <a:solidFill>
                  <a:srgbClr val="000000"/>
                </a:solidFill>
                <a:latin typeface="Arial" charset="0"/>
                <a:ea typeface="Arial" charset="0"/>
                <a:cs typeface="Arial" charset="0"/>
              </a:rPr>
              <a:t>high levels of satisfaction with nursing staff is very encouraging. It hopefully demonstrates that the nursing care that members receive is at least as high as it would be in a traditional clinical environment, and that </a:t>
            </a:r>
            <a:r>
              <a:rPr lang="en-GB" sz="1300" dirty="0" smtClean="0">
                <a:solidFill>
                  <a:srgbClr val="000000"/>
                </a:solidFill>
                <a:latin typeface="Arial" charset="0"/>
                <a:ea typeface="Arial" charset="0"/>
                <a:cs typeface="Arial" charset="0"/>
              </a:rPr>
              <a:t>that </a:t>
            </a:r>
            <a:r>
              <a:rPr lang="en-GB" sz="1300" dirty="0">
                <a:solidFill>
                  <a:srgbClr val="000000"/>
                </a:solidFill>
                <a:latin typeface="Arial" charset="0"/>
                <a:ea typeface="Arial" charset="0"/>
                <a:cs typeface="Arial" charset="0"/>
              </a:rPr>
              <a:t>is recognised by those receiving the care. </a:t>
            </a:r>
            <a:r>
              <a:rPr lang="en-GB" sz="1300" dirty="0" smtClean="0">
                <a:latin typeface="Arial" charset="0"/>
                <a:ea typeface="Arial" charset="0"/>
                <a:cs typeface="Arial" charset="0"/>
              </a:rPr>
              <a:t>There </a:t>
            </a:r>
            <a:r>
              <a:rPr lang="en-GB" sz="1300" dirty="0">
                <a:latin typeface="Arial" charset="0"/>
                <a:ea typeface="Arial" charset="0"/>
                <a:cs typeface="Arial" charset="0"/>
              </a:rPr>
              <a:t>is more research to be done. The </a:t>
            </a:r>
            <a:r>
              <a:rPr lang="en-GB" sz="1300" dirty="0" smtClean="0">
                <a:latin typeface="Arial" charset="0"/>
                <a:ea typeface="Arial" charset="0"/>
                <a:cs typeface="Arial" charset="0"/>
              </a:rPr>
              <a:t>final </a:t>
            </a:r>
            <a:r>
              <a:rPr lang="en-GB" sz="1300" dirty="0">
                <a:latin typeface="Arial" charset="0"/>
                <a:ea typeface="Arial" charset="0"/>
                <a:cs typeface="Arial" charset="0"/>
              </a:rPr>
              <a:t>validation of the outcomes database set up by the Leg Club Foundation, including the integrity of the data entered by individual Leg Clubs, is yet to be </a:t>
            </a:r>
            <a:r>
              <a:rPr lang="en-GB" sz="1300" dirty="0" smtClean="0">
                <a:latin typeface="Arial" charset="0"/>
                <a:ea typeface="Arial" charset="0"/>
                <a:cs typeface="Arial" charset="0"/>
              </a:rPr>
              <a:t>achieved. However, </a:t>
            </a:r>
            <a:r>
              <a:rPr lang="en-GB" sz="1300" dirty="0">
                <a:latin typeface="Arial" charset="0"/>
                <a:ea typeface="Arial" charset="0"/>
                <a:cs typeface="Arial" charset="0"/>
              </a:rPr>
              <a:t>the conclusions</a:t>
            </a:r>
            <a:r>
              <a:rPr lang="en-GB" sz="1300" dirty="0" smtClean="0">
                <a:latin typeface="Arial" charset="0"/>
                <a:ea typeface="Arial" charset="0"/>
                <a:cs typeface="Arial" charset="0"/>
              </a:rPr>
              <a:t> have been taken </a:t>
            </a:r>
            <a:r>
              <a:rPr lang="en-GB" sz="1300" dirty="0">
                <a:latin typeface="Arial" charset="0"/>
                <a:ea typeface="Arial" charset="0"/>
                <a:cs typeface="Arial" charset="0"/>
              </a:rPr>
              <a:t>from Leg Clubs whose data have been examined and </a:t>
            </a:r>
            <a:r>
              <a:rPr lang="en-GB" sz="1300" dirty="0" smtClean="0">
                <a:latin typeface="Arial" charset="0"/>
                <a:ea typeface="Arial" charset="0"/>
                <a:cs typeface="Arial" charset="0"/>
              </a:rPr>
              <a:t>verified. </a:t>
            </a:r>
            <a:endParaRPr lang="en-GB" sz="1300" dirty="0">
              <a:solidFill>
                <a:srgbClr val="000000"/>
              </a:solidFill>
              <a:latin typeface="Arial" charset="0"/>
            </a:endParaRPr>
          </a:p>
          <a:p>
            <a:pPr>
              <a:buNone/>
            </a:pPr>
            <a:endParaRPr lang="en-GB" sz="1300" dirty="0">
              <a:solidFill>
                <a:srgbClr val="000000"/>
              </a:solidFill>
              <a:latin typeface="Arial" charset="0"/>
            </a:endParaRPr>
          </a:p>
        </p:txBody>
      </p:sp>
      <p:sp>
        <p:nvSpPr>
          <p:cNvPr id="18" name="Rectangle 30"/>
          <p:cNvSpPr>
            <a:spLocks noChangeArrowheads="1"/>
          </p:cNvSpPr>
          <p:nvPr/>
        </p:nvSpPr>
        <p:spPr bwMode="auto">
          <a:xfrm>
            <a:off x="831576" y="19710399"/>
            <a:ext cx="11833528" cy="425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a:spcBef>
                <a:spcPct val="0"/>
              </a:spcBef>
              <a:buFontTx/>
              <a:buNone/>
            </a:pPr>
            <a:r>
              <a:rPr lang="en-GB" altLang="en-US" sz="2100" b="1" dirty="0" smtClean="0">
                <a:solidFill>
                  <a:srgbClr val="2F5597"/>
                </a:solidFill>
                <a:latin typeface="Arial" charset="0"/>
                <a:ea typeface="Arial" charset="0"/>
                <a:cs typeface="Arial" charset="0"/>
              </a:rPr>
              <a:t>Conclusion</a:t>
            </a:r>
            <a:r>
              <a:rPr lang="en-GB" altLang="en-US" sz="2100" b="1" dirty="0" smtClean="0">
                <a:latin typeface="Arial" charset="0"/>
                <a:ea typeface="Arial" charset="0"/>
                <a:cs typeface="Arial" charset="0"/>
              </a:rPr>
              <a:t>  </a:t>
            </a:r>
            <a:r>
              <a:rPr lang="en-GB" sz="1300" dirty="0" smtClean="0">
                <a:solidFill>
                  <a:srgbClr val="000000"/>
                </a:solidFill>
                <a:latin typeface="Arial" charset="0"/>
              </a:rPr>
              <a:t> </a:t>
            </a:r>
            <a:endParaRPr lang="en-GB" sz="1300" dirty="0" smtClean="0">
              <a:latin typeface="Arial" charset="0"/>
              <a:ea typeface="Arial" charset="0"/>
              <a:cs typeface="Arial" charset="0"/>
            </a:endParaRPr>
          </a:p>
          <a:p>
            <a:pPr marL="285750" indent="-285750" algn="just">
              <a:buClr>
                <a:srgbClr val="FF0000"/>
              </a:buClr>
              <a:buFont typeface="Wingdings" charset="2"/>
              <a:buChar char="v"/>
            </a:pPr>
            <a:r>
              <a:rPr lang="en-GB" sz="1300" dirty="0" smtClean="0">
                <a:latin typeface="Arial" charset="0"/>
                <a:ea typeface="Arial" charset="0"/>
                <a:cs typeface="Arial" charset="0"/>
              </a:rPr>
              <a:t>The </a:t>
            </a:r>
            <a:r>
              <a:rPr lang="en-GB" sz="1300" dirty="0">
                <a:latin typeface="Arial" charset="0"/>
                <a:ea typeface="Arial" charset="0"/>
                <a:cs typeface="Arial" charset="0"/>
              </a:rPr>
              <a:t>economic model needs to be developed </a:t>
            </a:r>
            <a:r>
              <a:rPr lang="en-GB" sz="1300" dirty="0" smtClean="0">
                <a:latin typeface="Arial" charset="0"/>
                <a:ea typeface="Arial" charset="0"/>
                <a:cs typeface="Arial" charset="0"/>
              </a:rPr>
              <a:t>further. However</a:t>
            </a:r>
            <a:r>
              <a:rPr lang="en-GB" sz="1300" dirty="0">
                <a:latin typeface="Arial" charset="0"/>
                <a:ea typeface="Arial" charset="0"/>
                <a:cs typeface="Arial" charset="0"/>
              </a:rPr>
              <a:t>, it seems likely that there are considerable savings to be made on four </a:t>
            </a:r>
            <a:r>
              <a:rPr lang="en-GB" sz="1300" dirty="0" smtClean="0">
                <a:latin typeface="Arial" charset="0"/>
                <a:ea typeface="Arial" charset="0"/>
                <a:cs typeface="Arial" charset="0"/>
              </a:rPr>
              <a:t>levels: nursing time; </a:t>
            </a:r>
            <a:r>
              <a:rPr lang="en-GB" sz="1300" dirty="0">
                <a:latin typeface="Arial" charset="0"/>
                <a:ea typeface="Arial" charset="0"/>
                <a:cs typeface="Arial" charset="0"/>
              </a:rPr>
              <a:t>the opportunities for sharing </a:t>
            </a:r>
            <a:r>
              <a:rPr lang="en-GB" sz="1300" dirty="0" smtClean="0">
                <a:latin typeface="Arial" charset="0"/>
                <a:ea typeface="Arial" charset="0"/>
                <a:cs typeface="Arial" charset="0"/>
              </a:rPr>
              <a:t>resources; </a:t>
            </a:r>
            <a:r>
              <a:rPr lang="en-GB" sz="1300" dirty="0">
                <a:latin typeface="Arial" charset="0"/>
                <a:ea typeface="Arial" charset="0"/>
                <a:cs typeface="Arial" charset="0"/>
              </a:rPr>
              <a:t>the opportunities for prevention of major adverse events as members are regularly </a:t>
            </a:r>
            <a:r>
              <a:rPr lang="en-GB" sz="1300" dirty="0" smtClean="0">
                <a:latin typeface="Arial" charset="0"/>
                <a:ea typeface="Arial" charset="0"/>
                <a:cs typeface="Arial" charset="0"/>
              </a:rPr>
              <a:t>observed; and, finally, </a:t>
            </a:r>
            <a:r>
              <a:rPr lang="en-GB" sz="1300" dirty="0">
                <a:latin typeface="Arial" charset="0"/>
                <a:ea typeface="Arial" charset="0"/>
                <a:cs typeface="Arial" charset="0"/>
              </a:rPr>
              <a:t>the contributions made by the voluntary sector, taking considerable pressure off a challenged NHS. In each of </a:t>
            </a:r>
            <a:r>
              <a:rPr lang="en-GB" sz="1300" dirty="0" smtClean="0">
                <a:latin typeface="Arial" charset="0"/>
                <a:ea typeface="Arial" charset="0"/>
                <a:cs typeface="Arial" charset="0"/>
              </a:rPr>
              <a:t>those </a:t>
            </a:r>
            <a:r>
              <a:rPr lang="en-GB" sz="1300" dirty="0">
                <a:latin typeface="Arial" charset="0"/>
                <a:ea typeface="Arial" charset="0"/>
                <a:cs typeface="Arial" charset="0"/>
              </a:rPr>
              <a:t>cases there is potential for further </a:t>
            </a:r>
            <a:r>
              <a:rPr lang="en-GB" sz="1300" dirty="0" smtClean="0">
                <a:latin typeface="Arial" charset="0"/>
                <a:ea typeface="Arial" charset="0"/>
                <a:cs typeface="Arial" charset="0"/>
              </a:rPr>
              <a:t>study.</a:t>
            </a:r>
          </a:p>
          <a:p>
            <a:pPr marL="285750" indent="-285750" algn="just">
              <a:buClr>
                <a:srgbClr val="FF0000"/>
              </a:buClr>
              <a:buFont typeface="Wingdings" charset="2"/>
              <a:buChar char="v"/>
            </a:pPr>
            <a:endParaRPr lang="en-GB" sz="1300" dirty="0">
              <a:latin typeface="Arial" charset="0"/>
              <a:ea typeface="Arial" charset="0"/>
              <a:cs typeface="Arial" charset="0"/>
            </a:endParaRPr>
          </a:p>
          <a:p>
            <a:pPr marL="285750" indent="-285750" algn="just">
              <a:buClr>
                <a:srgbClr val="FF0000"/>
              </a:buClr>
              <a:buFont typeface="Wingdings" charset="2"/>
              <a:buChar char="v"/>
            </a:pPr>
            <a:r>
              <a:rPr lang="en-GB" sz="1300" dirty="0" smtClean="0">
                <a:latin typeface="Arial" charset="0"/>
                <a:ea typeface="Arial" charset="0"/>
                <a:cs typeface="Arial" charset="0"/>
              </a:rPr>
              <a:t>The </a:t>
            </a:r>
            <a:r>
              <a:rPr lang="en-GB" sz="1300" dirty="0">
                <a:latin typeface="Arial" charset="0"/>
                <a:ea typeface="Arial" charset="0"/>
                <a:cs typeface="Arial" charset="0"/>
              </a:rPr>
              <a:t>Leg Club model appears to be effective on several </a:t>
            </a:r>
            <a:r>
              <a:rPr lang="en-GB" sz="1300" dirty="0" smtClean="0">
                <a:latin typeface="Arial" charset="0"/>
                <a:ea typeface="Arial" charset="0"/>
                <a:cs typeface="Arial" charset="0"/>
              </a:rPr>
              <a:t>levels: we </a:t>
            </a:r>
            <a:r>
              <a:rPr lang="en-GB" sz="1300" dirty="0">
                <a:latin typeface="Arial" charset="0"/>
                <a:ea typeface="Arial" charset="0"/>
                <a:cs typeface="Arial" charset="0"/>
              </a:rPr>
              <a:t>have seen that there is a comparatively low recurrence rate after 24 weeks, and also that the majority of healed ulcers achieve healing within 2 months. Nursing treatment and protocols in Leg Clubs are at least equal to the national </a:t>
            </a:r>
            <a:r>
              <a:rPr lang="en-GB" sz="1300" dirty="0" smtClean="0">
                <a:latin typeface="Arial" charset="0"/>
                <a:ea typeface="Arial" charset="0"/>
                <a:cs typeface="Arial" charset="0"/>
              </a:rPr>
              <a:t>standard. However, it is possibly the </a:t>
            </a:r>
            <a:r>
              <a:rPr lang="en-GB" sz="1300" dirty="0">
                <a:latin typeface="Arial" charset="0"/>
                <a:ea typeface="Arial" charset="0"/>
                <a:cs typeface="Arial" charset="0"/>
              </a:rPr>
              <a:t>regularity of visits, subsequent weekly monitoring and social interaction that are making the important </a:t>
            </a:r>
            <a:r>
              <a:rPr lang="en-GB" sz="1300" dirty="0" smtClean="0">
                <a:latin typeface="Arial" charset="0"/>
                <a:ea typeface="Arial" charset="0"/>
                <a:cs typeface="Arial" charset="0"/>
              </a:rPr>
              <a:t>difference. </a:t>
            </a:r>
          </a:p>
          <a:p>
            <a:pPr marL="285750" indent="-285750" algn="just">
              <a:buClr>
                <a:srgbClr val="FF0000"/>
              </a:buClr>
              <a:buFont typeface="Wingdings" charset="2"/>
              <a:buChar char="v"/>
            </a:pPr>
            <a:endParaRPr lang="en-GB" sz="1300" dirty="0">
              <a:latin typeface="Arial" charset="0"/>
              <a:ea typeface="Arial" charset="0"/>
              <a:cs typeface="Arial" charset="0"/>
            </a:endParaRPr>
          </a:p>
          <a:p>
            <a:pPr marL="285750" indent="-285750" algn="just">
              <a:buClr>
                <a:srgbClr val="FF0000"/>
              </a:buClr>
              <a:buFont typeface="Wingdings" charset="2"/>
              <a:buChar char="v"/>
            </a:pPr>
            <a:r>
              <a:rPr lang="en-GB" sz="1300" dirty="0" smtClean="0">
                <a:latin typeface="Arial" charset="0"/>
                <a:ea typeface="Arial" charset="0"/>
                <a:cs typeface="Arial" charset="0"/>
              </a:rPr>
              <a:t>A </a:t>
            </a:r>
            <a:r>
              <a:rPr lang="en-GB" sz="1300" dirty="0">
                <a:latin typeface="Arial" charset="0"/>
                <a:ea typeface="Arial" charset="0"/>
                <a:cs typeface="Arial" charset="0"/>
              </a:rPr>
              <a:t>review has been conducted by the Swansea Centre for Health Economics using national statistics and available data to estimate the change in resources and costs that would be incurred by the UK NHS if a Leg Club model of care were to be widely </a:t>
            </a:r>
            <a:r>
              <a:rPr lang="en-GB" sz="1300" dirty="0">
                <a:solidFill>
                  <a:srgbClr val="000000"/>
                </a:solidFill>
                <a:latin typeface="Arial" charset="0"/>
                <a:ea typeface="Arial" charset="0"/>
                <a:cs typeface="Arial" charset="0"/>
              </a:rPr>
              <a:t>implemented</a:t>
            </a:r>
            <a:r>
              <a:rPr lang="en-GB" sz="1300" dirty="0">
                <a:solidFill>
                  <a:srgbClr val="FF0000"/>
                </a:solidFill>
                <a:latin typeface="Arial" charset="0"/>
                <a:ea typeface="Arial" charset="0"/>
                <a:cs typeface="Arial" charset="0"/>
              </a:rPr>
              <a:t> </a:t>
            </a:r>
            <a:r>
              <a:rPr lang="en-GB" sz="1300" dirty="0">
                <a:solidFill>
                  <a:srgbClr val="000000"/>
                </a:solidFill>
                <a:latin typeface="Arial" charset="0"/>
                <a:ea typeface="Arial" charset="0"/>
                <a:cs typeface="Arial" charset="0"/>
              </a:rPr>
              <a:t>(Cullen </a:t>
            </a:r>
            <a:r>
              <a:rPr lang="en-GB" sz="1300" i="1" dirty="0">
                <a:solidFill>
                  <a:srgbClr val="000000"/>
                </a:solidFill>
                <a:latin typeface="Arial" charset="0"/>
                <a:ea typeface="Arial" charset="0"/>
                <a:cs typeface="Arial" charset="0"/>
              </a:rPr>
              <a:t>et al</a:t>
            </a:r>
            <a:r>
              <a:rPr lang="en-GB" sz="1300" dirty="0">
                <a:solidFill>
                  <a:srgbClr val="000000"/>
                </a:solidFill>
                <a:latin typeface="Arial" charset="0"/>
                <a:ea typeface="Arial" charset="0"/>
                <a:cs typeface="Arial" charset="0"/>
              </a:rPr>
              <a:t>, 2018)</a:t>
            </a:r>
            <a:r>
              <a:rPr lang="en-GB" sz="1300" dirty="0">
                <a:latin typeface="Arial" charset="0"/>
                <a:ea typeface="Arial" charset="0"/>
                <a:cs typeface="Arial" charset="0"/>
              </a:rPr>
              <a:t> </a:t>
            </a:r>
          </a:p>
          <a:p>
            <a:pPr marL="285750" indent="-285750" algn="just">
              <a:buClr>
                <a:srgbClr val="FF0000"/>
              </a:buClr>
              <a:buFont typeface="Wingdings" charset="2"/>
              <a:buChar char="v"/>
            </a:pPr>
            <a:endParaRPr lang="en-GB" sz="1300" dirty="0" smtClean="0">
              <a:latin typeface="Arial" charset="0"/>
              <a:ea typeface="Arial" charset="0"/>
              <a:cs typeface="Arial" charset="0"/>
            </a:endParaRPr>
          </a:p>
          <a:p>
            <a:pPr marL="285750" indent="-285750" algn="just">
              <a:buClr>
                <a:srgbClr val="FF0000"/>
              </a:buClr>
              <a:buFont typeface="Wingdings" charset="2"/>
              <a:buChar char="v"/>
            </a:pPr>
            <a:r>
              <a:rPr lang="en-GB" sz="1300" dirty="0" smtClean="0">
                <a:latin typeface="Arial" charset="0"/>
                <a:ea typeface="Arial" charset="0"/>
                <a:cs typeface="Arial" charset="0"/>
              </a:rPr>
              <a:t>From </a:t>
            </a:r>
            <a:r>
              <a:rPr lang="en-GB" sz="1300" dirty="0">
                <a:latin typeface="Arial" charset="0"/>
                <a:ea typeface="Arial" charset="0"/>
                <a:cs typeface="Arial" charset="0"/>
              </a:rPr>
              <a:t>research to date, we can conclude that the Leg Club model is a positive </a:t>
            </a:r>
            <a:r>
              <a:rPr lang="en-GB" sz="1300" dirty="0" smtClean="0">
                <a:latin typeface="Arial" charset="0"/>
                <a:ea typeface="Arial" charset="0"/>
                <a:cs typeface="Arial" charset="0"/>
              </a:rPr>
              <a:t>reflection </a:t>
            </a:r>
            <a:r>
              <a:rPr lang="en-GB" sz="1300" dirty="0">
                <a:latin typeface="Arial" charset="0"/>
                <a:ea typeface="Arial" charset="0"/>
                <a:cs typeface="Arial" charset="0"/>
              </a:rPr>
              <a:t>of a social model of care, proven to be effective on several levels and, in the light of current demographic, social and economic conditions, more relevant than ever. </a:t>
            </a:r>
          </a:p>
          <a:p>
            <a:pPr algn="just">
              <a:buClr>
                <a:srgbClr val="FF0000"/>
              </a:buClr>
              <a:buSzPct val="101000"/>
              <a:buNone/>
            </a:pPr>
            <a:endParaRPr lang="en-GB" altLang="en-US" sz="1300" dirty="0" smtClean="0">
              <a:latin typeface="Arial" charset="0"/>
              <a:ea typeface="Arial" charset="0"/>
              <a:cs typeface="Arial" charset="0"/>
            </a:endParaRPr>
          </a:p>
          <a:p>
            <a:pPr algn="just">
              <a:buClr>
                <a:srgbClr val="FF0000"/>
              </a:buClr>
              <a:buSzPct val="101000"/>
              <a:buNone/>
            </a:pPr>
            <a:r>
              <a:rPr lang="en-GB" altLang="en-US" sz="1300" dirty="0" smtClean="0">
                <a:latin typeface="Arial" charset="0"/>
                <a:ea typeface="Arial" charset="0"/>
                <a:cs typeface="Arial" charset="0"/>
              </a:rPr>
              <a:t>The </a:t>
            </a:r>
            <a:r>
              <a:rPr lang="en-GB" altLang="en-US" sz="1300" dirty="0">
                <a:latin typeface="Arial" charset="0"/>
                <a:ea typeface="Arial" charset="0"/>
                <a:cs typeface="Arial" charset="0"/>
              </a:rPr>
              <a:t>Leg Club text and logo are registered trademarks in the UK</a:t>
            </a:r>
          </a:p>
          <a:p>
            <a:pPr algn="just">
              <a:buClr>
                <a:srgbClr val="FF0000"/>
              </a:buClr>
              <a:buSzPct val="101000"/>
              <a:buNone/>
            </a:pPr>
            <a:endParaRPr lang="en-GB" altLang="en-US" sz="1300" dirty="0" smtClean="0">
              <a:latin typeface="Arial" charset="0"/>
              <a:ea typeface="Arial" charset="0"/>
              <a:cs typeface="Arial" charset="0"/>
            </a:endParaRPr>
          </a:p>
          <a:p>
            <a:pPr marL="171450" indent="-171450">
              <a:buClr>
                <a:srgbClr val="FF0000"/>
              </a:buClr>
              <a:buSzPct val="101000"/>
              <a:buFont typeface="Wingdings" charset="2"/>
              <a:buChar char="v"/>
            </a:pPr>
            <a:endParaRPr lang="en-GB" sz="1300" dirty="0" smtClean="0">
              <a:solidFill>
                <a:srgbClr val="000000"/>
              </a:solidFill>
              <a:latin typeface="Arial" charset="0"/>
            </a:endParaRPr>
          </a:p>
        </p:txBody>
      </p:sp>
      <p:sp>
        <p:nvSpPr>
          <p:cNvPr id="22" name="Rectangle 63"/>
          <p:cNvSpPr>
            <a:spLocks noChangeArrowheads="1"/>
          </p:cNvSpPr>
          <p:nvPr/>
        </p:nvSpPr>
        <p:spPr bwMode="auto">
          <a:xfrm>
            <a:off x="3556000" y="3887668"/>
            <a:ext cx="9337070" cy="433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spcBef>
                <a:spcPct val="20000"/>
              </a:spcBef>
              <a:buChar char="•"/>
              <a:defRPr sz="16300">
                <a:solidFill>
                  <a:schemeClr val="tx1"/>
                </a:solidFill>
                <a:latin typeface="Times New Roman" charset="0"/>
              </a:defRPr>
            </a:lvl1pPr>
            <a:lvl2pPr marL="742950" indent="-285750">
              <a:spcBef>
                <a:spcPct val="20000"/>
              </a:spcBef>
              <a:buChar char="–"/>
              <a:defRPr sz="14300">
                <a:solidFill>
                  <a:schemeClr val="tx1"/>
                </a:solidFill>
                <a:latin typeface="Times New Roman" charset="0"/>
              </a:defRPr>
            </a:lvl2pPr>
            <a:lvl3pPr marL="1143000" indent="-228600">
              <a:spcBef>
                <a:spcPct val="20000"/>
              </a:spcBef>
              <a:buChar char="•"/>
              <a:defRPr sz="12100">
                <a:solidFill>
                  <a:schemeClr val="tx1"/>
                </a:solidFill>
                <a:latin typeface="Times New Roman" charset="0"/>
              </a:defRPr>
            </a:lvl3pPr>
            <a:lvl4pPr marL="1600200" indent="-228600">
              <a:spcBef>
                <a:spcPct val="20000"/>
              </a:spcBef>
              <a:buChar char="–"/>
              <a:defRPr sz="10100">
                <a:solidFill>
                  <a:schemeClr val="tx1"/>
                </a:solidFill>
                <a:latin typeface="Times New Roman" charset="0"/>
              </a:defRPr>
            </a:lvl4pPr>
            <a:lvl5pPr marL="2057400" indent="-228600">
              <a:spcBef>
                <a:spcPct val="20000"/>
              </a:spcBef>
              <a:buChar char="»"/>
              <a:defRPr sz="10100">
                <a:solidFill>
                  <a:schemeClr val="tx1"/>
                </a:solidFill>
                <a:latin typeface="Times New Roman" charset="0"/>
              </a:defRPr>
            </a:lvl5pPr>
            <a:lvl6pPr marL="2514600" indent="-228600" eaLnBrk="0" fontAlgn="base" hangingPunct="0">
              <a:spcBef>
                <a:spcPct val="20000"/>
              </a:spcBef>
              <a:spcAft>
                <a:spcPct val="0"/>
              </a:spcAft>
              <a:buChar char="»"/>
              <a:defRPr sz="10100">
                <a:solidFill>
                  <a:schemeClr val="tx1"/>
                </a:solidFill>
                <a:latin typeface="Times New Roman" charset="0"/>
              </a:defRPr>
            </a:lvl6pPr>
            <a:lvl7pPr marL="2971800" indent="-228600" eaLnBrk="0" fontAlgn="base" hangingPunct="0">
              <a:spcBef>
                <a:spcPct val="20000"/>
              </a:spcBef>
              <a:spcAft>
                <a:spcPct val="0"/>
              </a:spcAft>
              <a:buChar char="»"/>
              <a:defRPr sz="10100">
                <a:solidFill>
                  <a:schemeClr val="tx1"/>
                </a:solidFill>
                <a:latin typeface="Times New Roman" charset="0"/>
              </a:defRPr>
            </a:lvl7pPr>
            <a:lvl8pPr marL="3429000" indent="-228600" eaLnBrk="0" fontAlgn="base" hangingPunct="0">
              <a:spcBef>
                <a:spcPct val="20000"/>
              </a:spcBef>
              <a:spcAft>
                <a:spcPct val="0"/>
              </a:spcAft>
              <a:buChar char="»"/>
              <a:defRPr sz="10100">
                <a:solidFill>
                  <a:schemeClr val="tx1"/>
                </a:solidFill>
                <a:latin typeface="Times New Roman" charset="0"/>
              </a:defRPr>
            </a:lvl8pPr>
            <a:lvl9pPr marL="3886200" indent="-228600" eaLnBrk="0" fontAlgn="base" hangingPunct="0">
              <a:spcBef>
                <a:spcPct val="20000"/>
              </a:spcBef>
              <a:spcAft>
                <a:spcPct val="0"/>
              </a:spcAft>
              <a:buChar char="»"/>
              <a:defRPr sz="10100">
                <a:solidFill>
                  <a:schemeClr val="tx1"/>
                </a:solidFill>
                <a:latin typeface="Times New Roman" charset="0"/>
              </a:defRPr>
            </a:lvl9pPr>
          </a:lstStyle>
          <a:p>
            <a:pPr marL="285750" indent="-285750">
              <a:spcAft>
                <a:spcPts val="1200"/>
              </a:spcAft>
              <a:buClr>
                <a:srgbClr val="FF0000"/>
              </a:buClr>
              <a:buSzPct val="101000"/>
              <a:buFont typeface="Wingdings" charset="2"/>
              <a:buChar char="v"/>
            </a:pPr>
            <a:r>
              <a:rPr lang="en-US" sz="1400" dirty="0">
                <a:solidFill>
                  <a:srgbClr val="000000"/>
                </a:solidFill>
                <a:latin typeface="Arial" charset="0"/>
              </a:rPr>
              <a:t>A major demographic shift is unfolding and scientific and medical advances, population </a:t>
            </a:r>
            <a:r>
              <a:rPr lang="en-US" sz="1400" dirty="0" smtClean="0">
                <a:solidFill>
                  <a:srgbClr val="000000"/>
                </a:solidFill>
                <a:latin typeface="Arial" charset="0"/>
              </a:rPr>
              <a:t>growth and </a:t>
            </a:r>
            <a:r>
              <a:rPr lang="en-US" sz="1400" dirty="0">
                <a:solidFill>
                  <a:srgbClr val="000000"/>
                </a:solidFill>
                <a:latin typeface="Arial" charset="0"/>
              </a:rPr>
              <a:t>change</a:t>
            </a:r>
            <a:r>
              <a:rPr lang="en-US" sz="1400" dirty="0" smtClean="0">
                <a:solidFill>
                  <a:srgbClr val="000000"/>
                </a:solidFill>
                <a:latin typeface="Arial" charset="0"/>
              </a:rPr>
              <a:t> </a:t>
            </a:r>
            <a:br>
              <a:rPr lang="en-US" sz="1400" dirty="0" smtClean="0">
                <a:solidFill>
                  <a:srgbClr val="000000"/>
                </a:solidFill>
                <a:latin typeface="Arial" charset="0"/>
              </a:rPr>
            </a:br>
            <a:r>
              <a:rPr lang="en-US" sz="1400" dirty="0" smtClean="0">
                <a:solidFill>
                  <a:srgbClr val="000000"/>
                </a:solidFill>
                <a:latin typeface="Arial" charset="0"/>
              </a:rPr>
              <a:t>in </a:t>
            </a:r>
            <a:r>
              <a:rPr lang="en-US" sz="1400" dirty="0">
                <a:solidFill>
                  <a:srgbClr val="000000"/>
                </a:solidFill>
                <a:latin typeface="Arial" charset="0"/>
              </a:rPr>
              <a:t>societal age, compounded by a global shortage of nurses, will have an impact on lower limb management</a:t>
            </a:r>
            <a:r>
              <a:rPr lang="en-US" sz="1400" dirty="0" smtClean="0">
                <a:solidFill>
                  <a:srgbClr val="000000"/>
                </a:solidFill>
                <a:latin typeface="Arial" charset="0"/>
              </a:rPr>
              <a:t> </a:t>
            </a:r>
            <a:br>
              <a:rPr lang="en-US" sz="1400" dirty="0" smtClean="0">
                <a:solidFill>
                  <a:srgbClr val="000000"/>
                </a:solidFill>
                <a:latin typeface="Arial" charset="0"/>
              </a:rPr>
            </a:br>
            <a:r>
              <a:rPr lang="en-US" sz="1400" dirty="0" smtClean="0">
                <a:solidFill>
                  <a:srgbClr val="000000"/>
                </a:solidFill>
                <a:latin typeface="Arial" charset="0"/>
              </a:rPr>
              <a:t>in </a:t>
            </a:r>
            <a:r>
              <a:rPr lang="en-US" sz="1400" dirty="0">
                <a:solidFill>
                  <a:srgbClr val="000000"/>
                </a:solidFill>
                <a:latin typeface="Arial" charset="0"/>
              </a:rPr>
              <a:t>the future.</a:t>
            </a:r>
            <a:r>
              <a:rPr lang="en-US" sz="1400" dirty="0" smtClean="0">
                <a:solidFill>
                  <a:srgbClr val="000000"/>
                </a:solidFill>
                <a:latin typeface="Arial" charset="0"/>
              </a:rPr>
              <a:t> </a:t>
            </a:r>
            <a:endParaRPr lang="en-US" sz="1600" dirty="0" smtClean="0">
              <a:solidFill>
                <a:srgbClr val="000000"/>
              </a:solidFill>
              <a:latin typeface="Arial" charset="0"/>
            </a:endParaRPr>
          </a:p>
          <a:p>
            <a:pPr marL="285750" indent="-285750">
              <a:spcAft>
                <a:spcPts val="1200"/>
              </a:spcAft>
              <a:buClr>
                <a:srgbClr val="FF0000"/>
              </a:buClr>
              <a:buSzPct val="101000"/>
              <a:buFont typeface="Wingdings" charset="2"/>
              <a:buChar char="v"/>
            </a:pPr>
            <a:r>
              <a:rPr lang="en-US" sz="1400" dirty="0">
                <a:solidFill>
                  <a:srgbClr val="000000"/>
                </a:solidFill>
                <a:latin typeface="Arial" charset="0"/>
              </a:rPr>
              <a:t>The UK’s National Health Service (NHS) managed an estimated </a:t>
            </a:r>
            <a:r>
              <a:rPr lang="en-US" sz="1400" dirty="0" smtClean="0">
                <a:solidFill>
                  <a:srgbClr val="000000"/>
                </a:solidFill>
                <a:latin typeface="Arial" charset="0"/>
              </a:rPr>
              <a:t>2⋅2 </a:t>
            </a:r>
            <a:r>
              <a:rPr lang="en-US" sz="1400" dirty="0">
                <a:solidFill>
                  <a:srgbClr val="000000"/>
                </a:solidFill>
                <a:latin typeface="Arial" charset="0"/>
              </a:rPr>
              <a:t>million patients with a wound during 2012/2013, equivalent to </a:t>
            </a:r>
            <a:r>
              <a:rPr lang="en-US" sz="1400" dirty="0" smtClean="0">
                <a:solidFill>
                  <a:srgbClr val="000000"/>
                </a:solidFill>
                <a:latin typeface="Arial" charset="0"/>
              </a:rPr>
              <a:t>4⋅5</a:t>
            </a:r>
            <a:r>
              <a:rPr lang="en-US" sz="1400" dirty="0">
                <a:solidFill>
                  <a:srgbClr val="000000"/>
                </a:solidFill>
                <a:latin typeface="Arial" charset="0"/>
              </a:rPr>
              <a:t>% of the adult </a:t>
            </a:r>
            <a:r>
              <a:rPr lang="en-US" sz="1400" dirty="0" smtClean="0">
                <a:solidFill>
                  <a:srgbClr val="000000"/>
                </a:solidFill>
                <a:latin typeface="Arial" charset="0"/>
              </a:rPr>
              <a:t>population. The </a:t>
            </a:r>
            <a:r>
              <a:rPr lang="en-US" sz="1400" dirty="0">
                <a:solidFill>
                  <a:srgbClr val="000000"/>
                </a:solidFill>
                <a:latin typeface="Arial" charset="0"/>
              </a:rPr>
              <a:t>annual cost to the NHS attributable to wound management and associated comorbidities was estimated at £</a:t>
            </a:r>
            <a:r>
              <a:rPr lang="en-US" sz="1400" dirty="0" smtClean="0">
                <a:solidFill>
                  <a:srgbClr val="000000"/>
                </a:solidFill>
                <a:latin typeface="Arial" charset="0"/>
              </a:rPr>
              <a:t>5.3 billion</a:t>
            </a:r>
            <a:r>
              <a:rPr lang="en-US" sz="1400" baseline="30000" dirty="0">
                <a:solidFill>
                  <a:srgbClr val="000000"/>
                </a:solidFill>
                <a:latin typeface="Arial" charset="0"/>
              </a:rPr>
              <a:t> </a:t>
            </a:r>
            <a:r>
              <a:rPr lang="en-US" sz="1400" dirty="0" smtClean="0">
                <a:solidFill>
                  <a:srgbClr val="000000"/>
                </a:solidFill>
                <a:latin typeface="Arial" charset="0"/>
              </a:rPr>
              <a:t> (Guest </a:t>
            </a:r>
            <a:r>
              <a:rPr lang="en-US" sz="1400" i="1" dirty="0" smtClean="0">
                <a:solidFill>
                  <a:srgbClr val="000000"/>
                </a:solidFill>
                <a:latin typeface="Arial" charset="0"/>
              </a:rPr>
              <a:t>et al</a:t>
            </a:r>
            <a:r>
              <a:rPr lang="en-US" sz="1400" dirty="0" smtClean="0">
                <a:solidFill>
                  <a:srgbClr val="000000"/>
                </a:solidFill>
                <a:latin typeface="Arial" charset="0"/>
              </a:rPr>
              <a:t>, 2015)</a:t>
            </a:r>
          </a:p>
          <a:p>
            <a:pPr marL="285750" lvl="0" indent="-285750">
              <a:spcAft>
                <a:spcPts val="1200"/>
              </a:spcAft>
              <a:buClr>
                <a:srgbClr val="FF0000"/>
              </a:buClr>
              <a:buSzPct val="101000"/>
              <a:buFont typeface="Wingdings" charset="2"/>
              <a:buChar char="v"/>
            </a:pPr>
            <a:r>
              <a:rPr lang="en-GB" sz="1400" dirty="0">
                <a:solidFill>
                  <a:prstClr val="black"/>
                </a:solidFill>
                <a:latin typeface="Arial" charset="0"/>
                <a:ea typeface="Arial" charset="0"/>
                <a:cs typeface="Arial" charset="0"/>
              </a:rPr>
              <a:t>Chronic wounds are usually a sign of wider systemic </a:t>
            </a:r>
            <a:r>
              <a:rPr lang="en-GB" sz="1400" dirty="0" smtClean="0">
                <a:solidFill>
                  <a:prstClr val="black"/>
                </a:solidFill>
                <a:latin typeface="Arial" charset="0"/>
                <a:ea typeface="Arial" charset="0"/>
                <a:cs typeface="Arial" charset="0"/>
              </a:rPr>
              <a:t>disease, which adds </a:t>
            </a:r>
            <a:r>
              <a:rPr lang="en-GB" sz="1400" dirty="0">
                <a:solidFill>
                  <a:prstClr val="black"/>
                </a:solidFill>
                <a:latin typeface="Arial" charset="0"/>
                <a:ea typeface="Arial" charset="0"/>
                <a:cs typeface="Arial" charset="0"/>
              </a:rPr>
              <a:t>to the complexity of the </a:t>
            </a:r>
            <a:r>
              <a:rPr lang="en-GB" sz="1400" dirty="0" smtClean="0">
                <a:solidFill>
                  <a:prstClr val="black"/>
                </a:solidFill>
                <a:latin typeface="Arial" charset="0"/>
                <a:ea typeface="Arial" charset="0"/>
                <a:cs typeface="Arial" charset="0"/>
              </a:rPr>
              <a:t>process </a:t>
            </a:r>
            <a:br>
              <a:rPr lang="en-GB" sz="1400" dirty="0" smtClean="0">
                <a:solidFill>
                  <a:prstClr val="black"/>
                </a:solidFill>
                <a:latin typeface="Arial" charset="0"/>
                <a:ea typeface="Arial" charset="0"/>
                <a:cs typeface="Arial" charset="0"/>
              </a:rPr>
            </a:br>
            <a:r>
              <a:rPr lang="en-GB" sz="1400" dirty="0" smtClean="0">
                <a:solidFill>
                  <a:prstClr val="black"/>
                </a:solidFill>
                <a:latin typeface="Arial" charset="0"/>
                <a:ea typeface="Arial" charset="0"/>
                <a:cs typeface="Arial" charset="0"/>
              </a:rPr>
              <a:t>and </a:t>
            </a:r>
            <a:r>
              <a:rPr lang="en-GB" sz="1400" dirty="0">
                <a:solidFill>
                  <a:prstClr val="black"/>
                </a:solidFill>
                <a:latin typeface="Arial" charset="0"/>
                <a:ea typeface="Arial" charset="0"/>
                <a:cs typeface="Arial" charset="0"/>
              </a:rPr>
              <a:t>challenges the priorities of treatment. The multidisciplinary nature of wound care compounds </a:t>
            </a:r>
            <a:r>
              <a:rPr lang="en-GB" sz="1400" dirty="0" smtClean="0">
                <a:solidFill>
                  <a:prstClr val="black"/>
                </a:solidFill>
                <a:latin typeface="Arial" charset="0"/>
                <a:ea typeface="Arial" charset="0"/>
                <a:cs typeface="Arial" charset="0"/>
              </a:rPr>
              <a:t>that </a:t>
            </a:r>
            <a:r>
              <a:rPr lang="en-GB" sz="1400" dirty="0">
                <a:solidFill>
                  <a:prstClr val="black"/>
                </a:solidFill>
                <a:latin typeface="Arial" charset="0"/>
                <a:ea typeface="Arial" charset="0"/>
                <a:cs typeface="Arial" charset="0"/>
              </a:rPr>
              <a:t>problem further, often making it hard to identify the correct specialist to manage a person’s individual treatment journey</a:t>
            </a:r>
            <a:r>
              <a:rPr lang="en-GB" sz="1400" dirty="0" smtClean="0">
                <a:solidFill>
                  <a:prstClr val="black"/>
                </a:solidFill>
                <a:latin typeface="Arial" charset="0"/>
                <a:ea typeface="Arial" charset="0"/>
                <a:cs typeface="Arial" charset="0"/>
              </a:rPr>
              <a:t>.</a:t>
            </a:r>
            <a:endParaRPr lang="en-US" sz="1200" dirty="0" smtClean="0">
              <a:solidFill>
                <a:srgbClr val="000000"/>
              </a:solidFill>
              <a:latin typeface="Arial" charset="0"/>
            </a:endParaRPr>
          </a:p>
          <a:p>
            <a:pPr marL="285750" indent="-285750">
              <a:spcAft>
                <a:spcPts val="1200"/>
              </a:spcAft>
              <a:buClr>
                <a:srgbClr val="FF0000"/>
              </a:buClr>
              <a:buSzPct val="101000"/>
              <a:buFont typeface="Wingdings" charset="2"/>
              <a:buChar char="v"/>
            </a:pPr>
            <a:r>
              <a:rPr lang="en-US" sz="1400" dirty="0">
                <a:solidFill>
                  <a:srgbClr val="000000"/>
                </a:solidFill>
                <a:latin typeface="Arial" charset="0"/>
              </a:rPr>
              <a:t>The psychosocial economic Leg Club model of lower limb care provides a fixed weekly time and venue</a:t>
            </a:r>
            <a:r>
              <a:rPr lang="en-US" sz="1400" dirty="0" smtClean="0">
                <a:solidFill>
                  <a:srgbClr val="000000"/>
                </a:solidFill>
                <a:latin typeface="Arial" charset="0"/>
              </a:rPr>
              <a:t> </a:t>
            </a:r>
            <a:br>
              <a:rPr lang="en-US" sz="1400" dirty="0" smtClean="0">
                <a:solidFill>
                  <a:srgbClr val="000000"/>
                </a:solidFill>
                <a:latin typeface="Arial" charset="0"/>
              </a:rPr>
            </a:br>
            <a:r>
              <a:rPr lang="en-US" sz="1400" dirty="0" smtClean="0">
                <a:solidFill>
                  <a:srgbClr val="000000"/>
                </a:solidFill>
                <a:latin typeface="Arial" charset="0"/>
              </a:rPr>
              <a:t>for treatment. That provides </a:t>
            </a:r>
            <a:r>
              <a:rPr lang="en-US" sz="1400" dirty="0">
                <a:solidFill>
                  <a:srgbClr val="000000"/>
                </a:solidFill>
                <a:latin typeface="Arial" charset="0"/>
              </a:rPr>
              <a:t>considerable time savings for practice and district nurses, who can schedule their workload in a more effective way and avoid unnecessary surgery and home visits. </a:t>
            </a:r>
          </a:p>
          <a:p>
            <a:pPr marL="285750" indent="-285750">
              <a:buClr>
                <a:srgbClr val="FF0000"/>
              </a:buClr>
              <a:buSzPct val="101000"/>
              <a:buFont typeface="Wingdings" charset="2"/>
              <a:buChar char="v"/>
            </a:pPr>
            <a:endParaRPr lang="en-US" sz="1200" dirty="0" smtClean="0">
              <a:solidFill>
                <a:srgbClr val="000000"/>
              </a:solidFill>
              <a:latin typeface="Arial" charset="0"/>
            </a:endParaRPr>
          </a:p>
          <a:p>
            <a:pPr marL="285750" indent="-285750">
              <a:buClr>
                <a:srgbClr val="FF0000"/>
              </a:buClr>
              <a:buSzPct val="101000"/>
              <a:buFont typeface="Wingdings" charset="2"/>
              <a:buChar char="v"/>
            </a:pPr>
            <a:endParaRPr lang="en-US" sz="1200" dirty="0">
              <a:solidFill>
                <a:srgbClr val="000000"/>
              </a:solidFill>
              <a:latin typeface="Arial" charset="0"/>
            </a:endParaRPr>
          </a:p>
          <a:p>
            <a:pPr marL="285750" indent="-285750">
              <a:buClr>
                <a:srgbClr val="FF0000"/>
              </a:buClr>
              <a:buSzPct val="101000"/>
              <a:buFont typeface="Wingdings" charset="2"/>
              <a:buChar char="v"/>
            </a:pPr>
            <a:endParaRPr lang="en-US" sz="1200" dirty="0">
              <a:solidFill>
                <a:srgbClr val="000000"/>
              </a:solidFill>
              <a:latin typeface="Arial" charset="0"/>
            </a:endParaRPr>
          </a:p>
          <a:p>
            <a:pPr marL="285750" indent="-285750">
              <a:buClr>
                <a:srgbClr val="FF0000"/>
              </a:buClr>
              <a:buSzPct val="101000"/>
              <a:buFont typeface="Wingdings" charset="2"/>
              <a:buChar char="v"/>
            </a:pPr>
            <a:endParaRPr lang="en-US" sz="1600" dirty="0">
              <a:solidFill>
                <a:srgbClr val="000000"/>
              </a:solidFill>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5599" y="11864616"/>
            <a:ext cx="2935111" cy="1651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211" y="11850727"/>
            <a:ext cx="2984498" cy="16787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98" y="11886443"/>
            <a:ext cx="2921000" cy="164306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0750" y="11886443"/>
            <a:ext cx="2926645" cy="1646238"/>
          </a:xfrm>
          <a:prstGeom prst="rect">
            <a:avLst/>
          </a:prstGeom>
        </p:spPr>
      </p:pic>
      <p:sp>
        <p:nvSpPr>
          <p:cNvPr id="21" name="Rectangle 20"/>
          <p:cNvSpPr/>
          <p:nvPr/>
        </p:nvSpPr>
        <p:spPr>
          <a:xfrm>
            <a:off x="803098" y="13504756"/>
            <a:ext cx="12127295" cy="1771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Rectangle 22"/>
          <p:cNvSpPr/>
          <p:nvPr/>
        </p:nvSpPr>
        <p:spPr>
          <a:xfrm>
            <a:off x="790088" y="7429816"/>
            <a:ext cx="12127295" cy="1771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Rectangle 23"/>
          <p:cNvSpPr/>
          <p:nvPr/>
        </p:nvSpPr>
        <p:spPr>
          <a:xfrm>
            <a:off x="815611" y="19472615"/>
            <a:ext cx="12127295" cy="177139"/>
          </a:xfrm>
          <a:prstGeom prst="rect">
            <a:avLst/>
          </a:prstGeom>
          <a:solidFill>
            <a:srgbClr val="C00000"/>
          </a:solidFill>
          <a:ln>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72" y="3758244"/>
            <a:ext cx="4262773" cy="3410218"/>
          </a:xfrm>
          <a:prstGeom prst="rect">
            <a:avLst/>
          </a:prstGeom>
        </p:spPr>
      </p:pic>
    </p:spTree>
    <p:extLst>
      <p:ext uri="{BB962C8B-B14F-4D97-AF65-F5344CB8AC3E}">
        <p14:creationId xmlns:p14="http://schemas.microsoft.com/office/powerpoint/2010/main" val="226999803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529</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Wingdings</vt:lpstr>
      <vt:lpstr>Arial</vt:lpstr>
      <vt:lpstr>Tema di Office</vt:lpstr>
      <vt:lpstr>Cost-effectiveness of the Lindsay Leg Club model of care for people suffering from problems of the lower limb and leg ulceration Ellie Lindsay, OBE FQNI, Visiting Fellow, Queensland University of Technology  and Joan-Enric Torra PhD, University of Lleida, Spain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poster</dc:title>
  <dc:creator>Ric .</dc:creator>
  <cp:lastModifiedBy>Ellie Lindsay</cp:lastModifiedBy>
  <cp:revision>65</cp:revision>
  <dcterms:created xsi:type="dcterms:W3CDTF">2018-12-30T12:26:20Z</dcterms:created>
  <dcterms:modified xsi:type="dcterms:W3CDTF">2019-01-04T17:41:34Z</dcterms:modified>
</cp:coreProperties>
</file>